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70" r:id="rId3"/>
    <p:sldId id="266" r:id="rId4"/>
    <p:sldId id="261" r:id="rId5"/>
    <p:sldId id="301" r:id="rId6"/>
    <p:sldId id="262" r:id="rId7"/>
    <p:sldId id="264" r:id="rId8"/>
    <p:sldId id="281" r:id="rId9"/>
    <p:sldId id="286" r:id="rId10"/>
    <p:sldId id="265" r:id="rId11"/>
    <p:sldId id="283" r:id="rId12"/>
    <p:sldId id="284" r:id="rId13"/>
    <p:sldId id="297" r:id="rId14"/>
    <p:sldId id="285" r:id="rId15"/>
    <p:sldId id="287" r:id="rId16"/>
    <p:sldId id="288" r:id="rId17"/>
    <p:sldId id="289" r:id="rId18"/>
    <p:sldId id="302" r:id="rId19"/>
    <p:sldId id="305" r:id="rId20"/>
    <p:sldId id="304" r:id="rId21"/>
    <p:sldId id="303" r:id="rId22"/>
    <p:sldId id="268" r:id="rId23"/>
    <p:sldId id="290" r:id="rId24"/>
    <p:sldId id="291" r:id="rId25"/>
    <p:sldId id="309" r:id="rId26"/>
    <p:sldId id="311" r:id="rId27"/>
    <p:sldId id="292" r:id="rId28"/>
    <p:sldId id="293" r:id="rId29"/>
    <p:sldId id="294" r:id="rId30"/>
    <p:sldId id="295" r:id="rId31"/>
    <p:sldId id="296" r:id="rId32"/>
    <p:sldId id="298" r:id="rId33"/>
    <p:sldId id="299" r:id="rId34"/>
    <p:sldId id="300" r:id="rId35"/>
    <p:sldId id="310" r:id="rId36"/>
    <p:sldId id="306" r:id="rId37"/>
    <p:sldId id="274" r:id="rId38"/>
    <p:sldId id="308" r:id="rId39"/>
    <p:sldId id="307" r:id="rId4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0000"/>
    <a:srgbClr val="E4F8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447" autoAdjust="0"/>
  </p:normalViewPr>
  <p:slideViewPr>
    <p:cSldViewPr snapToGrid="0">
      <p:cViewPr varScale="1">
        <p:scale>
          <a:sx n="39" d="100"/>
          <a:sy n="39" d="100"/>
        </p:scale>
        <p:origin x="48" y="5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0F52EB2-9147-4BB5-9274-9816A78B1ED6}" type="datetimeFigureOut">
              <a:rPr lang="en-GB" smtClean="0"/>
              <a:t>04/09/2025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9C98D11-39CB-45B8-B660-ED0AD6241B81}" type="slidenum">
              <a:rPr lang="en-GB" smtClean="0"/>
              <a:t>‹#›</a:t>
            </a:fld>
            <a:endParaRPr lang="en-GB"/>
          </a:p>
        </p:txBody>
      </p:sp>
    </p:spTree>
    <p:extLst>
      <p:ext uri="{BB962C8B-B14F-4D97-AF65-F5344CB8AC3E}">
        <p14:creationId xmlns:p14="http://schemas.microsoft.com/office/powerpoint/2010/main" val="1767988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80CE3-A11E-ECD2-BBCC-BF9078C42A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0755F1-E3C9-F3B5-7533-094C1E69D6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AC3405-A632-1325-4F4E-48E6128A8F9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5C64FEC-F41B-EBCB-EE0A-4C2CED48A30A}"/>
              </a:ext>
            </a:extLst>
          </p:cNvPr>
          <p:cNvSpPr>
            <a:spLocks noGrp="1"/>
          </p:cNvSpPr>
          <p:nvPr>
            <p:ph type="sldNum" sz="quarter" idx="5"/>
          </p:nvPr>
        </p:nvSpPr>
        <p:spPr/>
        <p:txBody>
          <a:bodyPr/>
          <a:lstStyle/>
          <a:p>
            <a:fld id="{89C98D11-39CB-45B8-B660-ED0AD6241B81}" type="slidenum">
              <a:rPr lang="en-GB" smtClean="0"/>
              <a:t>9</a:t>
            </a:fld>
            <a:endParaRPr lang="en-GB"/>
          </a:p>
        </p:txBody>
      </p:sp>
    </p:spTree>
    <p:extLst>
      <p:ext uri="{BB962C8B-B14F-4D97-AF65-F5344CB8AC3E}">
        <p14:creationId xmlns:p14="http://schemas.microsoft.com/office/powerpoint/2010/main" val="2220039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C98D11-39CB-45B8-B660-ED0AD6241B81}" type="slidenum">
              <a:rPr lang="en-GB" smtClean="0"/>
              <a:t>10</a:t>
            </a:fld>
            <a:endParaRPr lang="en-GB"/>
          </a:p>
        </p:txBody>
      </p:sp>
    </p:spTree>
    <p:extLst>
      <p:ext uri="{BB962C8B-B14F-4D97-AF65-F5344CB8AC3E}">
        <p14:creationId xmlns:p14="http://schemas.microsoft.com/office/powerpoint/2010/main" val="2702279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BA25E-EF53-2949-7451-318FA91B90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8FB0ED-7B6D-09FA-2FA1-1D7CE06F41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F060EA-AA3D-8189-7A5D-5E9D883EBC9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332CC5-ABAB-3567-8AB7-CC6A5437E84E}"/>
              </a:ext>
            </a:extLst>
          </p:cNvPr>
          <p:cNvSpPr>
            <a:spLocks noGrp="1"/>
          </p:cNvSpPr>
          <p:nvPr>
            <p:ph type="sldNum" sz="quarter" idx="5"/>
          </p:nvPr>
        </p:nvSpPr>
        <p:spPr/>
        <p:txBody>
          <a:bodyPr/>
          <a:lstStyle/>
          <a:p>
            <a:fld id="{89C98D11-39CB-45B8-B660-ED0AD6241B81}" type="slidenum">
              <a:rPr lang="en-GB" smtClean="0"/>
              <a:t>11</a:t>
            </a:fld>
            <a:endParaRPr lang="en-GB"/>
          </a:p>
        </p:txBody>
      </p:sp>
    </p:spTree>
    <p:extLst>
      <p:ext uri="{BB962C8B-B14F-4D97-AF65-F5344CB8AC3E}">
        <p14:creationId xmlns:p14="http://schemas.microsoft.com/office/powerpoint/2010/main" val="966516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1F8E1-0100-53A3-5D2D-1137606030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94DFCA-0248-AFF9-31FF-9B139A2A06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44DF3B-338C-42B1-0C09-5E8A8F7BCD8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76318B7-1FBB-472F-7EDD-DF4C68265EEB}"/>
              </a:ext>
            </a:extLst>
          </p:cNvPr>
          <p:cNvSpPr>
            <a:spLocks noGrp="1"/>
          </p:cNvSpPr>
          <p:nvPr>
            <p:ph type="sldNum" sz="quarter" idx="5"/>
          </p:nvPr>
        </p:nvSpPr>
        <p:spPr/>
        <p:txBody>
          <a:bodyPr/>
          <a:lstStyle/>
          <a:p>
            <a:fld id="{89C98D11-39CB-45B8-B660-ED0AD6241B81}" type="slidenum">
              <a:rPr lang="en-GB" smtClean="0"/>
              <a:t>12</a:t>
            </a:fld>
            <a:endParaRPr lang="en-GB"/>
          </a:p>
        </p:txBody>
      </p:sp>
    </p:spTree>
    <p:extLst>
      <p:ext uri="{BB962C8B-B14F-4D97-AF65-F5344CB8AC3E}">
        <p14:creationId xmlns:p14="http://schemas.microsoft.com/office/powerpoint/2010/main" val="3634004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C3E94-DE8C-FEAC-A6E9-AB8CB78867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4B60FC-A359-6161-5EF7-AC3374736C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661CB6-4AF9-722E-8248-4C7A76AE273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E5A6D00-FC4D-8D04-010A-9F51794CBA89}"/>
              </a:ext>
            </a:extLst>
          </p:cNvPr>
          <p:cNvSpPr>
            <a:spLocks noGrp="1"/>
          </p:cNvSpPr>
          <p:nvPr>
            <p:ph type="sldNum" sz="quarter" idx="5"/>
          </p:nvPr>
        </p:nvSpPr>
        <p:spPr/>
        <p:txBody>
          <a:bodyPr/>
          <a:lstStyle/>
          <a:p>
            <a:fld id="{89C98D11-39CB-45B8-B660-ED0AD6241B81}" type="slidenum">
              <a:rPr lang="en-GB" smtClean="0"/>
              <a:t>13</a:t>
            </a:fld>
            <a:endParaRPr lang="en-GB"/>
          </a:p>
        </p:txBody>
      </p:sp>
    </p:spTree>
    <p:extLst>
      <p:ext uri="{BB962C8B-B14F-4D97-AF65-F5344CB8AC3E}">
        <p14:creationId xmlns:p14="http://schemas.microsoft.com/office/powerpoint/2010/main" val="3331122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AEB41-ADB5-85B8-698F-5CCD122FC5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5B3A4B-7E9C-2886-496E-946FADD85E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72C237-189C-2424-F51B-93621D2492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E34D803-92E9-8164-5544-F5628CD469C7}"/>
              </a:ext>
            </a:extLst>
          </p:cNvPr>
          <p:cNvSpPr>
            <a:spLocks noGrp="1"/>
          </p:cNvSpPr>
          <p:nvPr>
            <p:ph type="sldNum" sz="quarter" idx="5"/>
          </p:nvPr>
        </p:nvSpPr>
        <p:spPr/>
        <p:txBody>
          <a:bodyPr/>
          <a:lstStyle/>
          <a:p>
            <a:fld id="{89C98D11-39CB-45B8-B660-ED0AD6241B81}" type="slidenum">
              <a:rPr lang="en-GB" smtClean="0"/>
              <a:t>14</a:t>
            </a:fld>
            <a:endParaRPr lang="en-GB"/>
          </a:p>
        </p:txBody>
      </p:sp>
    </p:spTree>
    <p:extLst>
      <p:ext uri="{BB962C8B-B14F-4D97-AF65-F5344CB8AC3E}">
        <p14:creationId xmlns:p14="http://schemas.microsoft.com/office/powerpoint/2010/main" val="995436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BCD60-20B1-5427-4C19-786809D000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4742A6-C7E1-CF13-1CEE-639D2B371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B31F52-ED93-F1CD-144A-D0F4E91B06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31C6CA-E681-F552-5226-1B2BDB771501}"/>
              </a:ext>
            </a:extLst>
          </p:cNvPr>
          <p:cNvSpPr>
            <a:spLocks noGrp="1"/>
          </p:cNvSpPr>
          <p:nvPr>
            <p:ph type="sldNum" sz="quarter" idx="5"/>
          </p:nvPr>
        </p:nvSpPr>
        <p:spPr/>
        <p:txBody>
          <a:bodyPr/>
          <a:lstStyle/>
          <a:p>
            <a:fld id="{89C98D11-39CB-45B8-B660-ED0AD6241B81}" type="slidenum">
              <a:rPr lang="en-GB" smtClean="0"/>
              <a:t>15</a:t>
            </a:fld>
            <a:endParaRPr lang="en-GB"/>
          </a:p>
        </p:txBody>
      </p:sp>
    </p:spTree>
    <p:extLst>
      <p:ext uri="{BB962C8B-B14F-4D97-AF65-F5344CB8AC3E}">
        <p14:creationId xmlns:p14="http://schemas.microsoft.com/office/powerpoint/2010/main" val="3245758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30508-EFD1-E70D-EC27-996A3BCF25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439816-20AC-1139-AD2E-1AD0E9C87E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DED03F-CBE8-3B12-0446-7FD8B4539E7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1C02EF9-FAB7-C8EC-ED58-EAF5DD8EAC7D}"/>
              </a:ext>
            </a:extLst>
          </p:cNvPr>
          <p:cNvSpPr>
            <a:spLocks noGrp="1"/>
          </p:cNvSpPr>
          <p:nvPr>
            <p:ph type="sldNum" sz="quarter" idx="5"/>
          </p:nvPr>
        </p:nvSpPr>
        <p:spPr/>
        <p:txBody>
          <a:bodyPr/>
          <a:lstStyle/>
          <a:p>
            <a:fld id="{89C98D11-39CB-45B8-B660-ED0AD6241B81}" type="slidenum">
              <a:rPr lang="en-GB" smtClean="0"/>
              <a:t>16</a:t>
            </a:fld>
            <a:endParaRPr lang="en-GB"/>
          </a:p>
        </p:txBody>
      </p:sp>
    </p:spTree>
    <p:extLst>
      <p:ext uri="{BB962C8B-B14F-4D97-AF65-F5344CB8AC3E}">
        <p14:creationId xmlns:p14="http://schemas.microsoft.com/office/powerpoint/2010/main" val="3422578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52F96-27F9-64A4-802E-E620AF579E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C4961F-CD06-58AF-48C9-7B497B5C08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976FE7-7666-CE43-F21F-80CF64B2AD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B982180-3AA8-10DA-4406-09E0A4168EB9}"/>
              </a:ext>
            </a:extLst>
          </p:cNvPr>
          <p:cNvSpPr>
            <a:spLocks noGrp="1"/>
          </p:cNvSpPr>
          <p:nvPr>
            <p:ph type="sldNum" sz="quarter" idx="5"/>
          </p:nvPr>
        </p:nvSpPr>
        <p:spPr/>
        <p:txBody>
          <a:bodyPr/>
          <a:lstStyle/>
          <a:p>
            <a:fld id="{89C98D11-39CB-45B8-B660-ED0AD6241B81}" type="slidenum">
              <a:rPr lang="en-GB" smtClean="0"/>
              <a:t>17</a:t>
            </a:fld>
            <a:endParaRPr lang="en-GB"/>
          </a:p>
        </p:txBody>
      </p:sp>
    </p:spTree>
    <p:extLst>
      <p:ext uri="{BB962C8B-B14F-4D97-AF65-F5344CB8AC3E}">
        <p14:creationId xmlns:p14="http://schemas.microsoft.com/office/powerpoint/2010/main" val="1650906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DF27C-0190-F8D1-57F5-5115433998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44BFC35-4EFD-ED6B-E2D0-D7DB50048D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ABDB801-78CD-83C8-DA10-D2759C35095D}"/>
              </a:ext>
            </a:extLst>
          </p:cNvPr>
          <p:cNvSpPr>
            <a:spLocks noGrp="1"/>
          </p:cNvSpPr>
          <p:nvPr>
            <p:ph type="dt" sz="half" idx="10"/>
          </p:nvPr>
        </p:nvSpPr>
        <p:spPr/>
        <p:txBody>
          <a:bodyPr/>
          <a:lstStyle/>
          <a:p>
            <a:fld id="{0BD35B3C-85BA-4844-ADD8-994B16489FED}" type="datetimeFigureOut">
              <a:rPr lang="en-GB" smtClean="0"/>
              <a:t>04/09/2025</a:t>
            </a:fld>
            <a:endParaRPr lang="en-GB"/>
          </a:p>
        </p:txBody>
      </p:sp>
      <p:sp>
        <p:nvSpPr>
          <p:cNvPr id="5" name="Footer Placeholder 4">
            <a:extLst>
              <a:ext uri="{FF2B5EF4-FFF2-40B4-BE49-F238E27FC236}">
                <a16:creationId xmlns:a16="http://schemas.microsoft.com/office/drawing/2014/main" id="{90AF3DB7-2724-22F4-3CD6-C76CF47B7E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EF48CE-FF04-D926-5D1C-8E613356DCE2}"/>
              </a:ext>
            </a:extLst>
          </p:cNvPr>
          <p:cNvSpPr>
            <a:spLocks noGrp="1"/>
          </p:cNvSpPr>
          <p:nvPr>
            <p:ph type="sldNum" sz="quarter" idx="12"/>
          </p:nvPr>
        </p:nvSpPr>
        <p:spPr/>
        <p:txBody>
          <a:bodyPr/>
          <a:lstStyle/>
          <a:p>
            <a:fld id="{FFC34ECF-F343-4766-93B0-A22C9DA4C533}" type="slidenum">
              <a:rPr lang="en-GB" smtClean="0"/>
              <a:t>‹#›</a:t>
            </a:fld>
            <a:endParaRPr lang="en-GB"/>
          </a:p>
        </p:txBody>
      </p:sp>
    </p:spTree>
    <p:extLst>
      <p:ext uri="{BB962C8B-B14F-4D97-AF65-F5344CB8AC3E}">
        <p14:creationId xmlns:p14="http://schemas.microsoft.com/office/powerpoint/2010/main" val="2089984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7589C-4BE3-3978-C5C8-97DF707A7E2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29E2DC-7101-7659-A3C1-AE953ED96E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EA50DD-38C2-EB03-3D32-F30A5DD4B19F}"/>
              </a:ext>
            </a:extLst>
          </p:cNvPr>
          <p:cNvSpPr>
            <a:spLocks noGrp="1"/>
          </p:cNvSpPr>
          <p:nvPr>
            <p:ph type="dt" sz="half" idx="10"/>
          </p:nvPr>
        </p:nvSpPr>
        <p:spPr/>
        <p:txBody>
          <a:bodyPr/>
          <a:lstStyle/>
          <a:p>
            <a:fld id="{0BD35B3C-85BA-4844-ADD8-994B16489FED}" type="datetimeFigureOut">
              <a:rPr lang="en-GB" smtClean="0"/>
              <a:t>04/09/2025</a:t>
            </a:fld>
            <a:endParaRPr lang="en-GB"/>
          </a:p>
        </p:txBody>
      </p:sp>
      <p:sp>
        <p:nvSpPr>
          <p:cNvPr id="5" name="Footer Placeholder 4">
            <a:extLst>
              <a:ext uri="{FF2B5EF4-FFF2-40B4-BE49-F238E27FC236}">
                <a16:creationId xmlns:a16="http://schemas.microsoft.com/office/drawing/2014/main" id="{F9860323-044E-5401-63BB-8D7A0229B7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32E8CB-0230-5BCA-201C-09B6675660BB}"/>
              </a:ext>
            </a:extLst>
          </p:cNvPr>
          <p:cNvSpPr>
            <a:spLocks noGrp="1"/>
          </p:cNvSpPr>
          <p:nvPr>
            <p:ph type="sldNum" sz="quarter" idx="12"/>
          </p:nvPr>
        </p:nvSpPr>
        <p:spPr/>
        <p:txBody>
          <a:bodyPr/>
          <a:lstStyle/>
          <a:p>
            <a:fld id="{FFC34ECF-F343-4766-93B0-A22C9DA4C533}" type="slidenum">
              <a:rPr lang="en-GB" smtClean="0"/>
              <a:t>‹#›</a:t>
            </a:fld>
            <a:endParaRPr lang="en-GB"/>
          </a:p>
        </p:txBody>
      </p:sp>
    </p:spTree>
    <p:extLst>
      <p:ext uri="{BB962C8B-B14F-4D97-AF65-F5344CB8AC3E}">
        <p14:creationId xmlns:p14="http://schemas.microsoft.com/office/powerpoint/2010/main" val="306303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8710B6-A687-6B94-4528-3A6912E790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7DE1E43-08A3-1699-7082-A2E5EA240B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E56B7D-272B-1469-669C-A075BDDC3398}"/>
              </a:ext>
            </a:extLst>
          </p:cNvPr>
          <p:cNvSpPr>
            <a:spLocks noGrp="1"/>
          </p:cNvSpPr>
          <p:nvPr>
            <p:ph type="dt" sz="half" idx="10"/>
          </p:nvPr>
        </p:nvSpPr>
        <p:spPr/>
        <p:txBody>
          <a:bodyPr/>
          <a:lstStyle/>
          <a:p>
            <a:fld id="{0BD35B3C-85BA-4844-ADD8-994B16489FED}" type="datetimeFigureOut">
              <a:rPr lang="en-GB" smtClean="0"/>
              <a:t>04/09/2025</a:t>
            </a:fld>
            <a:endParaRPr lang="en-GB"/>
          </a:p>
        </p:txBody>
      </p:sp>
      <p:sp>
        <p:nvSpPr>
          <p:cNvPr id="5" name="Footer Placeholder 4">
            <a:extLst>
              <a:ext uri="{FF2B5EF4-FFF2-40B4-BE49-F238E27FC236}">
                <a16:creationId xmlns:a16="http://schemas.microsoft.com/office/drawing/2014/main" id="{7387EEFE-4BE9-2EAF-E93F-6F3A7144C4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F9E9EA-08EC-11B4-FA15-8041DC6146CC}"/>
              </a:ext>
            </a:extLst>
          </p:cNvPr>
          <p:cNvSpPr>
            <a:spLocks noGrp="1"/>
          </p:cNvSpPr>
          <p:nvPr>
            <p:ph type="sldNum" sz="quarter" idx="12"/>
          </p:nvPr>
        </p:nvSpPr>
        <p:spPr/>
        <p:txBody>
          <a:bodyPr/>
          <a:lstStyle/>
          <a:p>
            <a:fld id="{FFC34ECF-F343-4766-93B0-A22C9DA4C533}" type="slidenum">
              <a:rPr lang="en-GB" smtClean="0"/>
              <a:t>‹#›</a:t>
            </a:fld>
            <a:endParaRPr lang="en-GB"/>
          </a:p>
        </p:txBody>
      </p:sp>
    </p:spTree>
    <p:extLst>
      <p:ext uri="{BB962C8B-B14F-4D97-AF65-F5344CB8AC3E}">
        <p14:creationId xmlns:p14="http://schemas.microsoft.com/office/powerpoint/2010/main" val="242745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A332C-B927-D29C-E9F7-79B916141A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F8693E-05EB-EA47-25DB-CE64D2C7DD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7706D9-C9F1-0170-651A-DC5F2FD685A8}"/>
              </a:ext>
            </a:extLst>
          </p:cNvPr>
          <p:cNvSpPr>
            <a:spLocks noGrp="1"/>
          </p:cNvSpPr>
          <p:nvPr>
            <p:ph type="dt" sz="half" idx="10"/>
          </p:nvPr>
        </p:nvSpPr>
        <p:spPr/>
        <p:txBody>
          <a:bodyPr/>
          <a:lstStyle/>
          <a:p>
            <a:fld id="{0BD35B3C-85BA-4844-ADD8-994B16489FED}" type="datetimeFigureOut">
              <a:rPr lang="en-GB" smtClean="0"/>
              <a:t>04/09/2025</a:t>
            </a:fld>
            <a:endParaRPr lang="en-GB"/>
          </a:p>
        </p:txBody>
      </p:sp>
      <p:sp>
        <p:nvSpPr>
          <p:cNvPr id="5" name="Footer Placeholder 4">
            <a:extLst>
              <a:ext uri="{FF2B5EF4-FFF2-40B4-BE49-F238E27FC236}">
                <a16:creationId xmlns:a16="http://schemas.microsoft.com/office/drawing/2014/main" id="{BEC2AD07-8AA6-7F3D-BD69-8B02A3800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A578DA-58F5-E42B-290B-E9774FA8BA9E}"/>
              </a:ext>
            </a:extLst>
          </p:cNvPr>
          <p:cNvSpPr>
            <a:spLocks noGrp="1"/>
          </p:cNvSpPr>
          <p:nvPr>
            <p:ph type="sldNum" sz="quarter" idx="12"/>
          </p:nvPr>
        </p:nvSpPr>
        <p:spPr/>
        <p:txBody>
          <a:bodyPr/>
          <a:lstStyle/>
          <a:p>
            <a:fld id="{FFC34ECF-F343-4766-93B0-A22C9DA4C533}" type="slidenum">
              <a:rPr lang="en-GB" smtClean="0"/>
              <a:t>‹#›</a:t>
            </a:fld>
            <a:endParaRPr lang="en-GB"/>
          </a:p>
        </p:txBody>
      </p:sp>
    </p:spTree>
    <p:extLst>
      <p:ext uri="{BB962C8B-B14F-4D97-AF65-F5344CB8AC3E}">
        <p14:creationId xmlns:p14="http://schemas.microsoft.com/office/powerpoint/2010/main" val="711289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84E4-A2D0-BDC3-E7F8-AA480F7F66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7C11212-3273-76A2-5524-E04624BBBE7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E3FAF3-91DA-B4C7-E351-78A3A5282886}"/>
              </a:ext>
            </a:extLst>
          </p:cNvPr>
          <p:cNvSpPr>
            <a:spLocks noGrp="1"/>
          </p:cNvSpPr>
          <p:nvPr>
            <p:ph type="dt" sz="half" idx="10"/>
          </p:nvPr>
        </p:nvSpPr>
        <p:spPr/>
        <p:txBody>
          <a:bodyPr/>
          <a:lstStyle/>
          <a:p>
            <a:fld id="{0BD35B3C-85BA-4844-ADD8-994B16489FED}" type="datetimeFigureOut">
              <a:rPr lang="en-GB" smtClean="0"/>
              <a:t>04/09/2025</a:t>
            </a:fld>
            <a:endParaRPr lang="en-GB"/>
          </a:p>
        </p:txBody>
      </p:sp>
      <p:sp>
        <p:nvSpPr>
          <p:cNvPr id="5" name="Footer Placeholder 4">
            <a:extLst>
              <a:ext uri="{FF2B5EF4-FFF2-40B4-BE49-F238E27FC236}">
                <a16:creationId xmlns:a16="http://schemas.microsoft.com/office/drawing/2014/main" id="{2A98E787-BEA4-1E49-E704-E4160DF12C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9269CE-12DE-6871-5E93-A11E7A4231DE}"/>
              </a:ext>
            </a:extLst>
          </p:cNvPr>
          <p:cNvSpPr>
            <a:spLocks noGrp="1"/>
          </p:cNvSpPr>
          <p:nvPr>
            <p:ph type="sldNum" sz="quarter" idx="12"/>
          </p:nvPr>
        </p:nvSpPr>
        <p:spPr/>
        <p:txBody>
          <a:bodyPr/>
          <a:lstStyle/>
          <a:p>
            <a:fld id="{FFC34ECF-F343-4766-93B0-A22C9DA4C533}" type="slidenum">
              <a:rPr lang="en-GB" smtClean="0"/>
              <a:t>‹#›</a:t>
            </a:fld>
            <a:endParaRPr lang="en-GB"/>
          </a:p>
        </p:txBody>
      </p:sp>
    </p:spTree>
    <p:extLst>
      <p:ext uri="{BB962C8B-B14F-4D97-AF65-F5344CB8AC3E}">
        <p14:creationId xmlns:p14="http://schemas.microsoft.com/office/powerpoint/2010/main" val="2168979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C665B-997C-A998-5BE8-62DE93ADC0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17F5D3-F148-3E76-36E4-15819D23CA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4062D84-67EE-B427-2FF9-E1684B8C10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007BB81-8D10-6710-183C-1179B2BF89DE}"/>
              </a:ext>
            </a:extLst>
          </p:cNvPr>
          <p:cNvSpPr>
            <a:spLocks noGrp="1"/>
          </p:cNvSpPr>
          <p:nvPr>
            <p:ph type="dt" sz="half" idx="10"/>
          </p:nvPr>
        </p:nvSpPr>
        <p:spPr/>
        <p:txBody>
          <a:bodyPr/>
          <a:lstStyle/>
          <a:p>
            <a:fld id="{0BD35B3C-85BA-4844-ADD8-994B16489FED}" type="datetimeFigureOut">
              <a:rPr lang="en-GB" smtClean="0"/>
              <a:t>04/09/2025</a:t>
            </a:fld>
            <a:endParaRPr lang="en-GB"/>
          </a:p>
        </p:txBody>
      </p:sp>
      <p:sp>
        <p:nvSpPr>
          <p:cNvPr id="6" name="Footer Placeholder 5">
            <a:extLst>
              <a:ext uri="{FF2B5EF4-FFF2-40B4-BE49-F238E27FC236}">
                <a16:creationId xmlns:a16="http://schemas.microsoft.com/office/drawing/2014/main" id="{65D52638-97DE-12E7-85A1-6C1B70F63E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0DF5A1-92AA-9F19-22E0-07A72260737E}"/>
              </a:ext>
            </a:extLst>
          </p:cNvPr>
          <p:cNvSpPr>
            <a:spLocks noGrp="1"/>
          </p:cNvSpPr>
          <p:nvPr>
            <p:ph type="sldNum" sz="quarter" idx="12"/>
          </p:nvPr>
        </p:nvSpPr>
        <p:spPr/>
        <p:txBody>
          <a:bodyPr/>
          <a:lstStyle/>
          <a:p>
            <a:fld id="{FFC34ECF-F343-4766-93B0-A22C9DA4C533}" type="slidenum">
              <a:rPr lang="en-GB" smtClean="0"/>
              <a:t>‹#›</a:t>
            </a:fld>
            <a:endParaRPr lang="en-GB"/>
          </a:p>
        </p:txBody>
      </p:sp>
    </p:spTree>
    <p:extLst>
      <p:ext uri="{BB962C8B-B14F-4D97-AF65-F5344CB8AC3E}">
        <p14:creationId xmlns:p14="http://schemas.microsoft.com/office/powerpoint/2010/main" val="1535390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7E9CF-C4A0-2DFD-1D28-E9C86C6AD3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40209B-3BE3-188D-180E-420F3BED04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149587-54A7-4383-3F7C-43DE6E479A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6A20FEC-B0AD-71C7-7248-35AF2C7AA1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E3927A-1038-05FD-8083-6A41B4DD9F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9B818E3-83BE-80D0-ED52-0F6959E34069}"/>
              </a:ext>
            </a:extLst>
          </p:cNvPr>
          <p:cNvSpPr>
            <a:spLocks noGrp="1"/>
          </p:cNvSpPr>
          <p:nvPr>
            <p:ph type="dt" sz="half" idx="10"/>
          </p:nvPr>
        </p:nvSpPr>
        <p:spPr/>
        <p:txBody>
          <a:bodyPr/>
          <a:lstStyle/>
          <a:p>
            <a:fld id="{0BD35B3C-85BA-4844-ADD8-994B16489FED}" type="datetimeFigureOut">
              <a:rPr lang="en-GB" smtClean="0"/>
              <a:t>04/09/2025</a:t>
            </a:fld>
            <a:endParaRPr lang="en-GB"/>
          </a:p>
        </p:txBody>
      </p:sp>
      <p:sp>
        <p:nvSpPr>
          <p:cNvPr id="8" name="Footer Placeholder 7">
            <a:extLst>
              <a:ext uri="{FF2B5EF4-FFF2-40B4-BE49-F238E27FC236}">
                <a16:creationId xmlns:a16="http://schemas.microsoft.com/office/drawing/2014/main" id="{85E2092A-74E4-2FDC-860F-C9C64FAD8A1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DEB900D-4B7A-122C-2224-8BE462A44F1D}"/>
              </a:ext>
            </a:extLst>
          </p:cNvPr>
          <p:cNvSpPr>
            <a:spLocks noGrp="1"/>
          </p:cNvSpPr>
          <p:nvPr>
            <p:ph type="sldNum" sz="quarter" idx="12"/>
          </p:nvPr>
        </p:nvSpPr>
        <p:spPr/>
        <p:txBody>
          <a:bodyPr/>
          <a:lstStyle/>
          <a:p>
            <a:fld id="{FFC34ECF-F343-4766-93B0-A22C9DA4C533}" type="slidenum">
              <a:rPr lang="en-GB" smtClean="0"/>
              <a:t>‹#›</a:t>
            </a:fld>
            <a:endParaRPr lang="en-GB"/>
          </a:p>
        </p:txBody>
      </p:sp>
    </p:spTree>
    <p:extLst>
      <p:ext uri="{BB962C8B-B14F-4D97-AF65-F5344CB8AC3E}">
        <p14:creationId xmlns:p14="http://schemas.microsoft.com/office/powerpoint/2010/main" val="4349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193D6-7FE0-A19E-0D15-7C67247D014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9833D58-3A40-A36A-41C2-6632CF25F84F}"/>
              </a:ext>
            </a:extLst>
          </p:cNvPr>
          <p:cNvSpPr>
            <a:spLocks noGrp="1"/>
          </p:cNvSpPr>
          <p:nvPr>
            <p:ph type="dt" sz="half" idx="10"/>
          </p:nvPr>
        </p:nvSpPr>
        <p:spPr/>
        <p:txBody>
          <a:bodyPr/>
          <a:lstStyle/>
          <a:p>
            <a:fld id="{0BD35B3C-85BA-4844-ADD8-994B16489FED}" type="datetimeFigureOut">
              <a:rPr lang="en-GB" smtClean="0"/>
              <a:t>04/09/2025</a:t>
            </a:fld>
            <a:endParaRPr lang="en-GB"/>
          </a:p>
        </p:txBody>
      </p:sp>
      <p:sp>
        <p:nvSpPr>
          <p:cNvPr id="4" name="Footer Placeholder 3">
            <a:extLst>
              <a:ext uri="{FF2B5EF4-FFF2-40B4-BE49-F238E27FC236}">
                <a16:creationId xmlns:a16="http://schemas.microsoft.com/office/drawing/2014/main" id="{DE982CF5-BBE5-B97B-13F4-1526AE3A366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0DD3D8-576E-768F-DEDD-CE4EE446C157}"/>
              </a:ext>
            </a:extLst>
          </p:cNvPr>
          <p:cNvSpPr>
            <a:spLocks noGrp="1"/>
          </p:cNvSpPr>
          <p:nvPr>
            <p:ph type="sldNum" sz="quarter" idx="12"/>
          </p:nvPr>
        </p:nvSpPr>
        <p:spPr/>
        <p:txBody>
          <a:bodyPr/>
          <a:lstStyle/>
          <a:p>
            <a:fld id="{FFC34ECF-F343-4766-93B0-A22C9DA4C533}" type="slidenum">
              <a:rPr lang="en-GB" smtClean="0"/>
              <a:t>‹#›</a:t>
            </a:fld>
            <a:endParaRPr lang="en-GB"/>
          </a:p>
        </p:txBody>
      </p:sp>
    </p:spTree>
    <p:extLst>
      <p:ext uri="{BB962C8B-B14F-4D97-AF65-F5344CB8AC3E}">
        <p14:creationId xmlns:p14="http://schemas.microsoft.com/office/powerpoint/2010/main" val="1378151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96C206-5402-7661-0EF6-6FCEC5782D52}"/>
              </a:ext>
            </a:extLst>
          </p:cNvPr>
          <p:cNvSpPr>
            <a:spLocks noGrp="1"/>
          </p:cNvSpPr>
          <p:nvPr>
            <p:ph type="dt" sz="half" idx="10"/>
          </p:nvPr>
        </p:nvSpPr>
        <p:spPr/>
        <p:txBody>
          <a:bodyPr/>
          <a:lstStyle/>
          <a:p>
            <a:fld id="{0BD35B3C-85BA-4844-ADD8-994B16489FED}" type="datetimeFigureOut">
              <a:rPr lang="en-GB" smtClean="0"/>
              <a:t>04/09/2025</a:t>
            </a:fld>
            <a:endParaRPr lang="en-GB"/>
          </a:p>
        </p:txBody>
      </p:sp>
      <p:sp>
        <p:nvSpPr>
          <p:cNvPr id="3" name="Footer Placeholder 2">
            <a:extLst>
              <a:ext uri="{FF2B5EF4-FFF2-40B4-BE49-F238E27FC236}">
                <a16:creationId xmlns:a16="http://schemas.microsoft.com/office/drawing/2014/main" id="{F81BC1E5-047B-40D6-9946-61257D09C99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D3E3B9A-0E9F-7F3E-5396-AC66EB21A73F}"/>
              </a:ext>
            </a:extLst>
          </p:cNvPr>
          <p:cNvSpPr>
            <a:spLocks noGrp="1"/>
          </p:cNvSpPr>
          <p:nvPr>
            <p:ph type="sldNum" sz="quarter" idx="12"/>
          </p:nvPr>
        </p:nvSpPr>
        <p:spPr/>
        <p:txBody>
          <a:bodyPr/>
          <a:lstStyle/>
          <a:p>
            <a:fld id="{FFC34ECF-F343-4766-93B0-A22C9DA4C533}" type="slidenum">
              <a:rPr lang="en-GB" smtClean="0"/>
              <a:t>‹#›</a:t>
            </a:fld>
            <a:endParaRPr lang="en-GB"/>
          </a:p>
        </p:txBody>
      </p:sp>
    </p:spTree>
    <p:extLst>
      <p:ext uri="{BB962C8B-B14F-4D97-AF65-F5344CB8AC3E}">
        <p14:creationId xmlns:p14="http://schemas.microsoft.com/office/powerpoint/2010/main" val="4007126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E75A3-D37E-E011-7931-1F64135C83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FF7F95-E364-ED20-9E36-50C9A7E91A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8334B55-FE87-D61B-67FF-6CF8E185FE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21E7A8-BBAC-86BF-3451-65F847035792}"/>
              </a:ext>
            </a:extLst>
          </p:cNvPr>
          <p:cNvSpPr>
            <a:spLocks noGrp="1"/>
          </p:cNvSpPr>
          <p:nvPr>
            <p:ph type="dt" sz="half" idx="10"/>
          </p:nvPr>
        </p:nvSpPr>
        <p:spPr/>
        <p:txBody>
          <a:bodyPr/>
          <a:lstStyle/>
          <a:p>
            <a:fld id="{0BD35B3C-85BA-4844-ADD8-994B16489FED}" type="datetimeFigureOut">
              <a:rPr lang="en-GB" smtClean="0"/>
              <a:t>04/09/2025</a:t>
            </a:fld>
            <a:endParaRPr lang="en-GB"/>
          </a:p>
        </p:txBody>
      </p:sp>
      <p:sp>
        <p:nvSpPr>
          <p:cNvPr id="6" name="Footer Placeholder 5">
            <a:extLst>
              <a:ext uri="{FF2B5EF4-FFF2-40B4-BE49-F238E27FC236}">
                <a16:creationId xmlns:a16="http://schemas.microsoft.com/office/drawing/2014/main" id="{CA1DBE89-B38B-83C7-DC9C-C02899B52E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76687E-8E57-27D4-C4DE-2D46D33911ED}"/>
              </a:ext>
            </a:extLst>
          </p:cNvPr>
          <p:cNvSpPr>
            <a:spLocks noGrp="1"/>
          </p:cNvSpPr>
          <p:nvPr>
            <p:ph type="sldNum" sz="quarter" idx="12"/>
          </p:nvPr>
        </p:nvSpPr>
        <p:spPr/>
        <p:txBody>
          <a:bodyPr/>
          <a:lstStyle/>
          <a:p>
            <a:fld id="{FFC34ECF-F343-4766-93B0-A22C9DA4C533}" type="slidenum">
              <a:rPr lang="en-GB" smtClean="0"/>
              <a:t>‹#›</a:t>
            </a:fld>
            <a:endParaRPr lang="en-GB"/>
          </a:p>
        </p:txBody>
      </p:sp>
    </p:spTree>
    <p:extLst>
      <p:ext uri="{BB962C8B-B14F-4D97-AF65-F5344CB8AC3E}">
        <p14:creationId xmlns:p14="http://schemas.microsoft.com/office/powerpoint/2010/main" val="2290255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8C7F0-F147-B61C-7F3C-AB45B1046B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936A00B-830C-C4DD-D59F-C7EECD922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BECFB12-A560-AE69-B8AA-981B106922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D31599-2639-F630-18D7-7EB2B2215341}"/>
              </a:ext>
            </a:extLst>
          </p:cNvPr>
          <p:cNvSpPr>
            <a:spLocks noGrp="1"/>
          </p:cNvSpPr>
          <p:nvPr>
            <p:ph type="dt" sz="half" idx="10"/>
          </p:nvPr>
        </p:nvSpPr>
        <p:spPr/>
        <p:txBody>
          <a:bodyPr/>
          <a:lstStyle/>
          <a:p>
            <a:fld id="{0BD35B3C-85BA-4844-ADD8-994B16489FED}" type="datetimeFigureOut">
              <a:rPr lang="en-GB" smtClean="0"/>
              <a:t>04/09/2025</a:t>
            </a:fld>
            <a:endParaRPr lang="en-GB"/>
          </a:p>
        </p:txBody>
      </p:sp>
      <p:sp>
        <p:nvSpPr>
          <p:cNvPr id="6" name="Footer Placeholder 5">
            <a:extLst>
              <a:ext uri="{FF2B5EF4-FFF2-40B4-BE49-F238E27FC236}">
                <a16:creationId xmlns:a16="http://schemas.microsoft.com/office/drawing/2014/main" id="{C62CFA6E-2F68-1B5F-0BCA-49503083BB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434498-27C8-75A8-F7CD-5BB55D80C281}"/>
              </a:ext>
            </a:extLst>
          </p:cNvPr>
          <p:cNvSpPr>
            <a:spLocks noGrp="1"/>
          </p:cNvSpPr>
          <p:nvPr>
            <p:ph type="sldNum" sz="quarter" idx="12"/>
          </p:nvPr>
        </p:nvSpPr>
        <p:spPr/>
        <p:txBody>
          <a:bodyPr/>
          <a:lstStyle/>
          <a:p>
            <a:fld id="{FFC34ECF-F343-4766-93B0-A22C9DA4C533}" type="slidenum">
              <a:rPr lang="en-GB" smtClean="0"/>
              <a:t>‹#›</a:t>
            </a:fld>
            <a:endParaRPr lang="en-GB"/>
          </a:p>
        </p:txBody>
      </p:sp>
    </p:spTree>
    <p:extLst>
      <p:ext uri="{BB962C8B-B14F-4D97-AF65-F5344CB8AC3E}">
        <p14:creationId xmlns:p14="http://schemas.microsoft.com/office/powerpoint/2010/main" val="845849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4B7EE4-0A5E-DAD1-A824-20683B7396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E79AA4E-AA73-5F43-42C5-FC792A780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B1B645-ABAF-DF1E-3099-3A103C3C84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BD35B3C-85BA-4844-ADD8-994B16489FED}" type="datetimeFigureOut">
              <a:rPr lang="en-GB" smtClean="0"/>
              <a:t>04/09/2025</a:t>
            </a:fld>
            <a:endParaRPr lang="en-GB"/>
          </a:p>
        </p:txBody>
      </p:sp>
      <p:sp>
        <p:nvSpPr>
          <p:cNvPr id="5" name="Footer Placeholder 4">
            <a:extLst>
              <a:ext uri="{FF2B5EF4-FFF2-40B4-BE49-F238E27FC236}">
                <a16:creationId xmlns:a16="http://schemas.microsoft.com/office/drawing/2014/main" id="{7BFA1ACE-B0FD-0296-B721-B3FF20DF54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2DDAD43-AC62-DC5A-C2C8-BAA438564F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FC34ECF-F343-4766-93B0-A22C9DA4C533}" type="slidenum">
              <a:rPr lang="en-GB" smtClean="0"/>
              <a:t>‹#›</a:t>
            </a:fld>
            <a:endParaRPr lang="en-GB"/>
          </a:p>
        </p:txBody>
      </p:sp>
    </p:spTree>
    <p:extLst>
      <p:ext uri="{BB962C8B-B14F-4D97-AF65-F5344CB8AC3E}">
        <p14:creationId xmlns:p14="http://schemas.microsoft.com/office/powerpoint/2010/main" val="4252782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20.svg"/><Relationship Id="rId5" Type="http://schemas.openxmlformats.org/officeDocument/2006/relationships/image" Target="../media/image13.png"/><Relationship Id="rId10" Type="http://schemas.openxmlformats.org/officeDocument/2006/relationships/image" Target="../media/image19.png"/><Relationship Id="rId4" Type="http://schemas.openxmlformats.org/officeDocument/2006/relationships/image" Target="../media/image12.svg"/><Relationship Id="rId9" Type="http://schemas.openxmlformats.org/officeDocument/2006/relationships/image" Target="../media/image18.sv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png"/><Relationship Id="rId16" Type="http://schemas.openxmlformats.org/officeDocument/2006/relationships/image" Target="../media/image22.svg"/><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60FF0E8-CC58-C311-4254-8777BC028169}"/>
              </a:ext>
            </a:extLst>
          </p:cNvPr>
          <p:cNvPicPr>
            <a:picLocks noChangeAspect="1"/>
          </p:cNvPicPr>
          <p:nvPr/>
        </p:nvPicPr>
        <p:blipFill>
          <a:blip r:embed="rId2"/>
          <a:srcRect b="5220"/>
          <a:stretch/>
        </p:blipFill>
        <p:spPr>
          <a:xfrm>
            <a:off x="0" y="1"/>
            <a:ext cx="12192000" cy="6857999"/>
          </a:xfrm>
          <a:prstGeom prst="rect">
            <a:avLst/>
          </a:prstGeom>
        </p:spPr>
      </p:pic>
      <p:sp>
        <p:nvSpPr>
          <p:cNvPr id="2" name="Title 1">
            <a:extLst>
              <a:ext uri="{FF2B5EF4-FFF2-40B4-BE49-F238E27FC236}">
                <a16:creationId xmlns:a16="http://schemas.microsoft.com/office/drawing/2014/main" id="{821213CE-B43C-5AF2-C9E8-28B042857A77}"/>
              </a:ext>
            </a:extLst>
          </p:cNvPr>
          <p:cNvSpPr>
            <a:spLocks noGrp="1"/>
          </p:cNvSpPr>
          <p:nvPr>
            <p:ph type="ctrTitle"/>
          </p:nvPr>
        </p:nvSpPr>
        <p:spPr>
          <a:xfrm>
            <a:off x="1524000" y="2235200"/>
            <a:ext cx="9144000" cy="2387600"/>
          </a:xfrm>
        </p:spPr>
        <p:txBody>
          <a:bodyPr/>
          <a:lstStyle/>
          <a:p>
            <a:r>
              <a:rPr lang="en-GB" dirty="0">
                <a:latin typeface="Modern Love" panose="04090805081005020601" pitchFamily="82" charset="0"/>
                <a:cs typeface="Cavolini" panose="03000502040302020204" pitchFamily="66" charset="0"/>
              </a:rPr>
              <a:t>Mother Tongue</a:t>
            </a:r>
            <a:br>
              <a:rPr lang="en-GB" dirty="0">
                <a:latin typeface="Modern Love" panose="04090805081005020601" pitchFamily="82" charset="0"/>
                <a:cs typeface="Cavolini" panose="03000502040302020204" pitchFamily="66" charset="0"/>
              </a:rPr>
            </a:br>
            <a:r>
              <a:rPr lang="en-GB" dirty="0">
                <a:latin typeface="Modern Love" panose="04090805081005020601" pitchFamily="82" charset="0"/>
                <a:cs typeface="Cavolini" panose="03000502040302020204" pitchFamily="66" charset="0"/>
              </a:rPr>
              <a:t>Other Tongue</a:t>
            </a:r>
          </a:p>
        </p:txBody>
      </p:sp>
      <p:sp>
        <p:nvSpPr>
          <p:cNvPr id="3" name="Subtitle 2">
            <a:extLst>
              <a:ext uri="{FF2B5EF4-FFF2-40B4-BE49-F238E27FC236}">
                <a16:creationId xmlns:a16="http://schemas.microsoft.com/office/drawing/2014/main" id="{F9B3895A-AE0E-2D93-3BEC-BE640CF88318}"/>
              </a:ext>
            </a:extLst>
          </p:cNvPr>
          <p:cNvSpPr>
            <a:spLocks noGrp="1"/>
          </p:cNvSpPr>
          <p:nvPr>
            <p:ph type="subTitle" idx="1"/>
          </p:nvPr>
        </p:nvSpPr>
        <p:spPr>
          <a:xfrm>
            <a:off x="1435865" y="5335602"/>
            <a:ext cx="9320270" cy="633737"/>
          </a:xfrm>
        </p:spPr>
        <p:txBody>
          <a:bodyPr/>
          <a:lstStyle/>
          <a:p>
            <a:r>
              <a:rPr lang="en-GB" dirty="0">
                <a:latin typeface="Modern Love" panose="04090805081005020601" pitchFamily="82" charset="0"/>
                <a:cs typeface="Cavolini" panose="03000502040302020204" pitchFamily="66" charset="0"/>
              </a:rPr>
              <a:t>2024</a:t>
            </a:r>
          </a:p>
        </p:txBody>
      </p:sp>
      <p:pic>
        <p:nvPicPr>
          <p:cNvPr id="5" name="Picture 4" descr="A blue and white logo&#10;&#10;Description automatically generated">
            <a:extLst>
              <a:ext uri="{FF2B5EF4-FFF2-40B4-BE49-F238E27FC236}">
                <a16:creationId xmlns:a16="http://schemas.microsoft.com/office/drawing/2014/main" id="{609EB5CD-A928-C354-00A5-1AE7EAEAC7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4889" y="5124960"/>
            <a:ext cx="2073915" cy="1688759"/>
          </a:xfrm>
          <a:prstGeom prst="rect">
            <a:avLst/>
          </a:prstGeom>
        </p:spPr>
      </p:pic>
      <p:pic>
        <p:nvPicPr>
          <p:cNvPr id="7" name="Picture 6" descr="A black text on a white background&#10;&#10;Description automatically generated">
            <a:extLst>
              <a:ext uri="{FF2B5EF4-FFF2-40B4-BE49-F238E27FC236}">
                <a16:creationId xmlns:a16="http://schemas.microsoft.com/office/drawing/2014/main" id="{955AD52E-DDB2-B4CC-3414-472891580398}"/>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127346" y="220229"/>
            <a:ext cx="2793307" cy="810059"/>
          </a:xfrm>
          <a:prstGeom prst="rect">
            <a:avLst/>
          </a:prstGeom>
        </p:spPr>
      </p:pic>
      <p:pic>
        <p:nvPicPr>
          <p:cNvPr id="17" name="Picture 2" descr="Camões Centre Online Sessions | Arts and Humanities Outreach Team">
            <a:extLst>
              <a:ext uri="{FF2B5EF4-FFF2-40B4-BE49-F238E27FC236}">
                <a16:creationId xmlns:a16="http://schemas.microsoft.com/office/drawing/2014/main" id="{0018B214-B5F4-AEC1-457B-AFCCBB3A69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6831" y="5969339"/>
            <a:ext cx="2606162" cy="54729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0DE19CC2-B530-2899-57E9-2F44716113F9}"/>
              </a:ext>
            </a:extLst>
          </p:cNvPr>
          <p:cNvPicPr>
            <a:picLocks noChangeAspect="1"/>
          </p:cNvPicPr>
          <p:nvPr/>
        </p:nvPicPr>
        <p:blipFill>
          <a:blip r:embed="rId6"/>
          <a:srcRect t="31189" b="24423"/>
          <a:stretch/>
        </p:blipFill>
        <p:spPr>
          <a:xfrm>
            <a:off x="7232380" y="166311"/>
            <a:ext cx="2143125" cy="951290"/>
          </a:xfrm>
          <a:prstGeom prst="rect">
            <a:avLst/>
          </a:prstGeom>
        </p:spPr>
      </p:pic>
    </p:spTree>
    <p:extLst>
      <p:ext uri="{BB962C8B-B14F-4D97-AF65-F5344CB8AC3E}">
        <p14:creationId xmlns:p14="http://schemas.microsoft.com/office/powerpoint/2010/main" val="2589141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211BC-8642-8530-5A24-1ED5D19D36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4D3C75-4EA4-4533-629F-916FA050FDB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AD6C92E-6739-C802-F42D-43B80236467E}"/>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6648953E-315D-B002-A29D-553AC5C33E43}"/>
              </a:ext>
            </a:extLst>
          </p:cNvPr>
          <p:cNvPicPr>
            <a:picLocks noChangeAspect="1"/>
          </p:cNvPicPr>
          <p:nvPr/>
        </p:nvPicPr>
        <p:blipFill>
          <a:blip r:embed="rId3"/>
          <a:srcRect b="5306"/>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5B18F956-7761-5AC3-457D-0B0568BAECD9}"/>
              </a:ext>
            </a:extLst>
          </p:cNvPr>
          <p:cNvSpPr txBox="1"/>
          <p:nvPr/>
        </p:nvSpPr>
        <p:spPr>
          <a:xfrm>
            <a:off x="-74249" y="6024418"/>
            <a:ext cx="6208004"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Mother Tongue</a:t>
            </a:r>
            <a:endParaRPr lang="en-GB" sz="3000" dirty="0"/>
          </a:p>
        </p:txBody>
      </p:sp>
      <p:sp>
        <p:nvSpPr>
          <p:cNvPr id="17" name="Rectangle: Rounded Corners 16">
            <a:extLst>
              <a:ext uri="{FF2B5EF4-FFF2-40B4-BE49-F238E27FC236}">
                <a16:creationId xmlns:a16="http://schemas.microsoft.com/office/drawing/2014/main" id="{249E275B-E115-4AF6-58E4-A665444A39B2}"/>
              </a:ext>
            </a:extLst>
          </p:cNvPr>
          <p:cNvSpPr/>
          <p:nvPr/>
        </p:nvSpPr>
        <p:spPr>
          <a:xfrm>
            <a:off x="5871990" y="33653"/>
            <a:ext cx="5155892" cy="6898105"/>
          </a:xfrm>
          <a:prstGeom prst="roundRect">
            <a:avLst/>
          </a:prstGeom>
          <a:solidFill>
            <a:schemeClr val="accent6">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8CFCD756-0BC2-3AA9-2542-293AB46242FD}"/>
              </a:ext>
            </a:extLst>
          </p:cNvPr>
          <p:cNvSpPr txBox="1"/>
          <p:nvPr/>
        </p:nvSpPr>
        <p:spPr>
          <a:xfrm>
            <a:off x="6405160" y="64190"/>
            <a:ext cx="2346593" cy="7874207"/>
          </a:xfrm>
          <a:prstGeom prst="rect">
            <a:avLst/>
          </a:prstGeom>
          <a:noFill/>
        </p:spPr>
        <p:txBody>
          <a:bodyPr wrap="square" rtlCol="0">
            <a:spAutoFit/>
          </a:bodyPr>
          <a:lstStyle/>
          <a:p>
            <a:pPr>
              <a:lnSpc>
                <a:spcPct val="107000"/>
              </a:lnSpc>
              <a:spcAft>
                <a:spcPts val="800"/>
              </a:spcAft>
            </a:pPr>
            <a:r>
              <a:rPr lang="ru-RU" b="1" dirty="0">
                <a:effectLst/>
                <a:latin typeface="Calibri" panose="020F0502020204030204" pitchFamily="34" charset="0"/>
                <a:ea typeface="Calibri" panose="020F0502020204030204" pitchFamily="34" charset="0"/>
                <a:cs typeface="Times New Roman" panose="02020603050405020304" pitchFamily="18" charset="0"/>
              </a:rPr>
              <a:t>Человеку надо мало: чтоб искал ...</a:t>
            </a:r>
            <a:r>
              <a:rPr lang="en-GB" b="1"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Человеку надо мало:</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чтоб искал</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и находил.</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Чтоб имелись для начала</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Друг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один</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и враг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один...</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Человеку надо мало:</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чтоб тропинка вдаль вела.</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Чтоб жила на свете</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мама.</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Сколько нужно ей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жила.</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Человеку надо мало:</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после грома -</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тишину.</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Голубой клочок тумана.</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Жизнь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одну.</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И смерть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одну.</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11" name="TextBox 10">
            <a:extLst>
              <a:ext uri="{FF2B5EF4-FFF2-40B4-BE49-F238E27FC236}">
                <a16:creationId xmlns:a16="http://schemas.microsoft.com/office/drawing/2014/main" id="{46967BF2-A1F7-24F6-2A1B-650EBAC4B2C5}"/>
              </a:ext>
            </a:extLst>
          </p:cNvPr>
          <p:cNvSpPr txBox="1"/>
          <p:nvPr/>
        </p:nvSpPr>
        <p:spPr>
          <a:xfrm>
            <a:off x="8449936" y="6332265"/>
            <a:ext cx="2346593" cy="800219"/>
          </a:xfrm>
          <a:prstGeom prst="rect">
            <a:avLst/>
          </a:prstGeom>
          <a:noFill/>
        </p:spPr>
        <p:txBody>
          <a:bodyPr wrap="square" rtlCol="0">
            <a:spAutoFit/>
          </a:bodyPr>
          <a:lstStyle/>
          <a:p>
            <a:r>
              <a:rPr lang="en-US" sz="1400" dirty="0">
                <a:effectLst/>
                <a:latin typeface="Calibri" panose="020F0502020204030204" pitchFamily="34" charset="0"/>
                <a:ea typeface="Calibri" panose="020F0502020204030204" pitchFamily="34" charset="0"/>
                <a:cs typeface="Times New Roman" panose="02020603050405020304" pitchFamily="18" charset="0"/>
              </a:rPr>
              <a:t>(Original poem in Russian by Robert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Rozhdestvensky</a:t>
            </a:r>
            <a:r>
              <a:rPr lang="en-GB" sz="1400" dirty="0">
                <a:latin typeface="Calibri" panose="020F0502020204030204" pitchFamily="34" charset="0"/>
                <a:ea typeface="Calibri" panose="020F0502020204030204" pitchFamily="34" charset="0"/>
                <a:cs typeface="Times New Roman" panose="02020603050405020304" pitchFamily="18" charset="0"/>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12" name="TextBox 11">
            <a:extLst>
              <a:ext uri="{FF2B5EF4-FFF2-40B4-BE49-F238E27FC236}">
                <a16:creationId xmlns:a16="http://schemas.microsoft.com/office/drawing/2014/main" id="{4940E3B9-A914-3CC3-9318-150EC10D92CE}"/>
              </a:ext>
            </a:extLst>
          </p:cNvPr>
          <p:cNvSpPr txBox="1"/>
          <p:nvPr/>
        </p:nvSpPr>
        <p:spPr>
          <a:xfrm>
            <a:off x="8713426" y="402155"/>
            <a:ext cx="2148289" cy="5656805"/>
          </a:xfrm>
          <a:prstGeom prst="rect">
            <a:avLst/>
          </a:prstGeom>
          <a:noFill/>
        </p:spPr>
        <p:txBody>
          <a:bodyPr wrap="square" rtlCol="0">
            <a:spAutoFit/>
          </a:bodyPr>
          <a:lstStyle/>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Утром свежую газету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с Человечеством родство.</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И всего одну планету:</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Землю!</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Только и всего.</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И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межзвездную дорогу</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да мечту о скоростях.</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Это, в сущности,-</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немного.</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Это, в общем-то,- пустяк.</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Невеликая награда.</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Невысокий пьедестал.</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Человеку</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мало</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надо.</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Лишь бы дома кто-то</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ждал</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p>
        </p:txBody>
      </p:sp>
      <p:sp>
        <p:nvSpPr>
          <p:cNvPr id="15" name="TextBox 14">
            <a:extLst>
              <a:ext uri="{FF2B5EF4-FFF2-40B4-BE49-F238E27FC236}">
                <a16:creationId xmlns:a16="http://schemas.microsoft.com/office/drawing/2014/main" id="{C0FDBE1A-A192-1A46-92BC-2FD3FE45AF8A}"/>
              </a:ext>
            </a:extLst>
          </p:cNvPr>
          <p:cNvSpPr txBox="1"/>
          <p:nvPr/>
        </p:nvSpPr>
        <p:spPr>
          <a:xfrm>
            <a:off x="395460" y="77373"/>
            <a:ext cx="6208004" cy="1074718"/>
          </a:xfrm>
          <a:prstGeom prst="rect">
            <a:avLst/>
          </a:prstGeom>
          <a:noFill/>
        </p:spPr>
        <p:txBody>
          <a:bodyPr wrap="square">
            <a:spAutoFit/>
          </a:bodyPr>
          <a:lstStyle/>
          <a:p>
            <a:pPr>
              <a:lnSpc>
                <a:spcPct val="107000"/>
              </a:lnSpc>
              <a:spcAft>
                <a:spcPts val="800"/>
              </a:spcAft>
            </a:pP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Alisa </a:t>
            </a:r>
            <a:r>
              <a:rPr lang="en-GB" sz="2000" b="1" dirty="0" err="1">
                <a:effectLst/>
                <a:latin typeface="Avenir Next LT Pro" panose="020B0504020202020204" pitchFamily="34" charset="0"/>
                <a:ea typeface="Calibri" panose="020F0502020204030204" pitchFamily="34" charset="0"/>
                <a:cs typeface="Times New Roman" panose="02020603050405020304" pitchFamily="18" charset="0"/>
              </a:rPr>
              <a:t>Gubareva</a:t>
            </a:r>
            <a:r>
              <a:rPr lang="en-GB" sz="2000" b="1" dirty="0">
                <a:latin typeface="Avenir Next LT Pro" panose="020B0504020202020204" pitchFamily="34" charset="0"/>
                <a:ea typeface="Calibri" panose="020F0502020204030204" pitchFamily="34" charset="0"/>
                <a:cs typeface="Times New Roman" panose="02020603050405020304" pitchFamily="18" charset="0"/>
              </a:rPr>
              <a:t> (Year 12)</a:t>
            </a: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Nicholas Breakspear Catholic School</a:t>
            </a:r>
          </a:p>
          <a:p>
            <a:pPr>
              <a:lnSpc>
                <a:spcPct val="107000"/>
              </a:lnSpc>
              <a:spcAft>
                <a:spcPts val="800"/>
              </a:spcAft>
            </a:pPr>
            <a:r>
              <a:rPr lang="en-GB" sz="1400" b="1" dirty="0">
                <a:latin typeface="Avenir Next LT Pro" panose="020B0504020202020204" pitchFamily="34" charset="0"/>
                <a:ea typeface="Calibri" panose="020F0502020204030204" pitchFamily="34" charset="0"/>
                <a:cs typeface="Times New Roman" panose="02020603050405020304" pitchFamily="18" charset="0"/>
              </a:rPr>
              <a:t>Russian</a:t>
            </a:r>
            <a:endParaRPr lang="en-US" sz="1400" b="1"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B476378A-BD5D-6264-B530-7BA6ED9C7761}"/>
              </a:ext>
            </a:extLst>
          </p:cNvPr>
          <p:cNvSpPr txBox="1"/>
          <p:nvPr/>
        </p:nvSpPr>
        <p:spPr>
          <a:xfrm>
            <a:off x="838200" y="1152091"/>
            <a:ext cx="4925232" cy="3184141"/>
          </a:xfrm>
          <a:prstGeom prst="rect">
            <a:avLst/>
          </a:prstGeom>
          <a:noFill/>
        </p:spPr>
        <p:txBody>
          <a:bodyPr wrap="square" rtlCol="0">
            <a:spAutoFit/>
          </a:bodyPr>
          <a:lstStyle/>
          <a:p>
            <a:pPr>
              <a:lnSpc>
                <a:spcPct val="107000"/>
              </a:lnSpc>
              <a:spcAft>
                <a:spcPts val="800"/>
              </a:spcAft>
            </a:pP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Unlike prominent philosophers with their vast memoirs devoted to the purpose of human life, </a:t>
            </a:r>
            <a:r>
              <a:rPr lang="en-US" sz="1400" i="1" dirty="0" err="1">
                <a:effectLst/>
                <a:latin typeface="Avenir Next LT Pro" panose="020B0504020202020204" pitchFamily="34" charset="0"/>
                <a:ea typeface="Calibri" panose="020F0502020204030204" pitchFamily="34" charset="0"/>
                <a:cs typeface="Times New Roman" panose="02020603050405020304" pitchFamily="18" charset="0"/>
              </a:rPr>
              <a:t>Rozhdestvensky</a:t>
            </a: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 firmly declares in the simple title: "Man needs little." Every person at some point in their life considers the boundless question "What is the meaning of life?". In this poem </a:t>
            </a:r>
            <a:r>
              <a:rPr lang="en-US" sz="1400" i="1" dirty="0" err="1">
                <a:effectLst/>
                <a:latin typeface="Avenir Next LT Pro" panose="020B0504020202020204" pitchFamily="34" charset="0"/>
                <a:ea typeface="Calibri" panose="020F0502020204030204" pitchFamily="34" charset="0"/>
                <a:cs typeface="Times New Roman" panose="02020603050405020304" pitchFamily="18" charset="0"/>
              </a:rPr>
              <a:t>Rozhdestvensky</a:t>
            </a: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 discusses what makes a person truly content.</a:t>
            </a:r>
            <a:r>
              <a:rPr lang="en-GB" sz="1400" i="1" dirty="0">
                <a:effectLst/>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In the first part of the work, the micro-theme of friendship can be highlighted. Its position in the poem shows that the author regards friendship to be the most substantial value.</a:t>
            </a:r>
            <a:r>
              <a:rPr lang="en-GB" sz="1400" i="1" dirty="0">
                <a:effectLst/>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1400" dirty="0">
              <a:effectLst/>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6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CADD7E18-C1CD-4016-5D31-EA84D4F58FF2}"/>
              </a:ext>
            </a:extLst>
          </p:cNvPr>
          <p:cNvSpPr txBox="1"/>
          <p:nvPr/>
        </p:nvSpPr>
        <p:spPr>
          <a:xfrm>
            <a:off x="1710533" y="3808497"/>
            <a:ext cx="3835539" cy="2739211"/>
          </a:xfrm>
          <a:prstGeom prst="rect">
            <a:avLst/>
          </a:prstGeom>
          <a:noFill/>
        </p:spPr>
        <p:txBody>
          <a:bodyPr wrap="square" rtlCol="0">
            <a:spAutoFit/>
          </a:bodyPr>
          <a:lstStyle/>
          <a:p>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People want their lives to be fast-paced, every day to be bright, every moment unforgettable. But there is a danger that a person will gain too much speed and lose strength ahead of time. It should be</a:t>
            </a:r>
            <a:r>
              <a:rPr lang="en-US" sz="1400" i="1" dirty="0">
                <a:latin typeface="Avenir Next LT Pro" panose="020B0504020202020204" pitchFamily="34" charset="0"/>
                <a:ea typeface="Calibri" panose="020F0502020204030204" pitchFamily="34" charset="0"/>
                <a:cs typeface="Times New Roman" panose="02020603050405020304" pitchFamily="18" charset="0"/>
              </a:rPr>
              <a:t> </a:t>
            </a: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remembered that after adventure there should be rest, «peace that follows stormy	 days». The image of this natural	</a:t>
            </a:r>
            <a:r>
              <a:rPr lang="en-US" sz="1400" i="1" dirty="0">
                <a:latin typeface="Avenir Next LT Pro" panose="020B0504020202020204" pitchFamily="34" charset="0"/>
                <a:ea typeface="Calibri" panose="020F0502020204030204" pitchFamily="34" charset="0"/>
                <a:cs typeface="Times New Roman" panose="02020603050405020304" pitchFamily="18" charset="0"/>
              </a:rPr>
              <a:t> </a:t>
            </a: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phenomenon symbolizes the		 noise that so often		 fills our lives.</a:t>
            </a:r>
            <a:r>
              <a:rPr lang="en-GB" sz="1400" i="1" dirty="0">
                <a:effectLst/>
                <a:latin typeface="Avenir Next LT Pro" panose="020B0504020202020204" pitchFamily="34" charset="0"/>
                <a:ea typeface="Calibri" panose="020F0502020204030204" pitchFamily="34" charset="0"/>
                <a:cs typeface="Times New Roman" panose="02020603050405020304" pitchFamily="18" charset="0"/>
              </a:rPr>
              <a:t> </a:t>
            </a:r>
          </a:p>
          <a:p>
            <a:endParaRPr lang="en-GB" dirty="0"/>
          </a:p>
        </p:txBody>
      </p:sp>
    </p:spTree>
    <p:extLst>
      <p:ext uri="{BB962C8B-B14F-4D97-AF65-F5344CB8AC3E}">
        <p14:creationId xmlns:p14="http://schemas.microsoft.com/office/powerpoint/2010/main" val="169763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B7EC0-46B6-7B7B-4632-74B5B782D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4F0C4A-F84A-2EFC-9243-389B90F8EBF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2F55901-3935-0FEA-5DF6-F64CE51749E9}"/>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C230BDC3-412E-31D4-9800-FE4BE5D86921}"/>
              </a:ext>
            </a:extLst>
          </p:cNvPr>
          <p:cNvPicPr>
            <a:picLocks noChangeAspect="1"/>
          </p:cNvPicPr>
          <p:nvPr/>
        </p:nvPicPr>
        <p:blipFill>
          <a:blip r:embed="rId3"/>
          <a:srcRect b="5306"/>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43B1CE0D-85ED-C10E-BC29-1FE22C9E18C8}"/>
              </a:ext>
            </a:extLst>
          </p:cNvPr>
          <p:cNvSpPr txBox="1"/>
          <p:nvPr/>
        </p:nvSpPr>
        <p:spPr>
          <a:xfrm>
            <a:off x="-74249" y="6024418"/>
            <a:ext cx="6208004"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Mother Tongue</a:t>
            </a:r>
            <a:endParaRPr lang="en-GB" sz="3000" dirty="0"/>
          </a:p>
        </p:txBody>
      </p:sp>
      <p:sp>
        <p:nvSpPr>
          <p:cNvPr id="15" name="TextBox 14">
            <a:extLst>
              <a:ext uri="{FF2B5EF4-FFF2-40B4-BE49-F238E27FC236}">
                <a16:creationId xmlns:a16="http://schemas.microsoft.com/office/drawing/2014/main" id="{6CB4F0D8-58F3-31A2-40D6-082238D12342}"/>
              </a:ext>
            </a:extLst>
          </p:cNvPr>
          <p:cNvSpPr txBox="1"/>
          <p:nvPr/>
        </p:nvSpPr>
        <p:spPr>
          <a:xfrm>
            <a:off x="267647" y="183257"/>
            <a:ext cx="6208004" cy="741613"/>
          </a:xfrm>
          <a:prstGeom prst="rect">
            <a:avLst/>
          </a:prstGeom>
          <a:noFill/>
        </p:spPr>
        <p:txBody>
          <a:bodyPr wrap="square">
            <a:spAutoFit/>
          </a:bodyPr>
          <a:lstStyle/>
          <a:p>
            <a:pPr>
              <a:lnSpc>
                <a:spcPct val="107000"/>
              </a:lnSpc>
              <a:spcAft>
                <a:spcPts val="800"/>
              </a:spcAft>
            </a:pP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Alisa </a:t>
            </a:r>
            <a:r>
              <a:rPr lang="en-GB" sz="2000" b="1" dirty="0" err="1">
                <a:effectLst/>
                <a:latin typeface="Avenir Next LT Pro" panose="020B0504020202020204" pitchFamily="34" charset="0"/>
                <a:ea typeface="Calibri" panose="020F0502020204030204" pitchFamily="34" charset="0"/>
                <a:cs typeface="Times New Roman" panose="02020603050405020304" pitchFamily="18" charset="0"/>
              </a:rPr>
              <a:t>Gubareva</a:t>
            </a:r>
            <a:r>
              <a:rPr lang="en-GB" sz="2000" b="1" dirty="0">
                <a:latin typeface="Avenir Next LT Pro" panose="020B0504020202020204" pitchFamily="34" charset="0"/>
                <a:ea typeface="Calibri" panose="020F0502020204030204" pitchFamily="34" charset="0"/>
                <a:cs typeface="Times New Roman" panose="02020603050405020304" pitchFamily="18" charset="0"/>
              </a:rPr>
              <a:t> (Year 12)</a:t>
            </a: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Nicholas Breakspear Catholic School</a:t>
            </a:r>
            <a:endParaRPr lang="en-US" sz="14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7667733E-6434-6E05-B400-E5AB0B7C4293}"/>
              </a:ext>
            </a:extLst>
          </p:cNvPr>
          <p:cNvSpPr txBox="1"/>
          <p:nvPr/>
        </p:nvSpPr>
        <p:spPr>
          <a:xfrm>
            <a:off x="1292374" y="1106738"/>
            <a:ext cx="4729104" cy="5080173"/>
          </a:xfrm>
          <a:prstGeom prst="rect">
            <a:avLst/>
          </a:prstGeom>
          <a:noFill/>
        </p:spPr>
        <p:txBody>
          <a:bodyPr wrap="square" rtlCol="0">
            <a:spAutoFit/>
          </a:bodyPr>
          <a:lstStyle/>
          <a:p>
            <a:pPr>
              <a:lnSpc>
                <a:spcPct val="107000"/>
              </a:lnSpc>
              <a:spcAft>
                <a:spcPts val="800"/>
              </a:spcAft>
            </a:pP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The author shows that a touch of mystery and suspense creates interesting moments in life using the imagery of fog, commonly known as a symbol mystery, the unknown.</a:t>
            </a:r>
            <a:r>
              <a:rPr lang="en-GB" sz="1400" i="1" dirty="0">
                <a:effectLst/>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Next, the author changes the focus to the balance of good and bad. By contrasting life with death, he shows the inseparability of their existence. He is saying that you don't have to live forever to be happy. It is enough for a person to live one eventful life.</a:t>
            </a:r>
            <a:r>
              <a:rPr lang="en-GB" sz="1400" i="1" dirty="0">
                <a:effectLst/>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	one life</a:t>
            </a:r>
            <a:r>
              <a:rPr lang="en-GB" sz="1400" i="1" dirty="0">
                <a:effectLst/>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	and just one death.</a:t>
            </a:r>
            <a:r>
              <a:rPr lang="en-GB" sz="1400" i="1" dirty="0">
                <a:effectLst/>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	The syntactic parallelism of these sentences 	shows the connection between the concepts 	of life and death.</a:t>
            </a:r>
            <a:r>
              <a:rPr lang="en-GB" sz="1400" i="1" dirty="0">
                <a:effectLst/>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	In the morning, a fresh newspaper –</a:t>
            </a:r>
            <a:r>
              <a:rPr lang="en-GB" sz="1400" i="1" dirty="0">
                <a:effectLst/>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	kinship with Humanity.</a:t>
            </a:r>
            <a:r>
              <a:rPr lang="en-GB" sz="1400" i="1" dirty="0">
                <a:effectLst/>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1400" dirty="0">
              <a:effectLst/>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6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66F1C35-229F-AC07-FEB9-CCBA6C23358A}"/>
              </a:ext>
            </a:extLst>
          </p:cNvPr>
          <p:cNvSpPr txBox="1"/>
          <p:nvPr/>
        </p:nvSpPr>
        <p:spPr>
          <a:xfrm>
            <a:off x="6475651" y="1027906"/>
            <a:ext cx="3912193" cy="5697714"/>
          </a:xfrm>
          <a:prstGeom prst="rect">
            <a:avLst/>
          </a:prstGeom>
          <a:noFill/>
        </p:spPr>
        <p:txBody>
          <a:bodyPr wrap="square" rtlCol="0">
            <a:spAutoFit/>
          </a:bodyPr>
          <a:lstStyle/>
          <a:p>
            <a:pPr>
              <a:lnSpc>
                <a:spcPct val="107000"/>
              </a:lnSpc>
              <a:spcAft>
                <a:spcPts val="800"/>
              </a:spcAft>
            </a:pP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Here, the newspaper symbolizes the connection between man and society, highlighting the need for friendship all people have.</a:t>
            </a:r>
            <a:r>
              <a:rPr lang="en-GB" sz="1400" i="1" dirty="0">
                <a:effectLst/>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The last lines of the poem are short and concise:</a:t>
            </a:r>
            <a:r>
              <a:rPr lang="en-GB" sz="1400" i="1" dirty="0">
                <a:effectLst/>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A person doesn't need much.</a:t>
            </a:r>
            <a:r>
              <a:rPr lang="en-GB" sz="1400" i="1" dirty="0">
                <a:effectLst/>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If only someone was waiting at home.</a:t>
            </a:r>
            <a:r>
              <a:rPr lang="en-GB" sz="1400" i="1" dirty="0">
                <a:effectLst/>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The author uses the pronoun "someone". In my opinion, this is how he wants to say that this person can be anyone: family member or friend.</a:t>
            </a:r>
            <a:r>
              <a:rPr lang="en-GB" sz="1400" i="1" dirty="0">
                <a:effectLst/>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In my opinion, the idea of R. </a:t>
            </a:r>
            <a:r>
              <a:rPr lang="en-US" sz="1400" i="1" dirty="0" err="1">
                <a:effectLst/>
                <a:latin typeface="Avenir Next LT Pro" panose="020B0504020202020204" pitchFamily="34" charset="0"/>
                <a:ea typeface="Calibri" panose="020F0502020204030204" pitchFamily="34" charset="0"/>
                <a:cs typeface="Times New Roman" panose="02020603050405020304" pitchFamily="18" charset="0"/>
              </a:rPr>
              <a:t>Rozhdestvensky's</a:t>
            </a: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 poem "A man needs little ..." is that it is very simple to become happy: you do not need to have material goods for this, it is available to everyone. You need to look for happiness not in something global, distant, but in simple, seemingly mundane things.</a:t>
            </a:r>
            <a:r>
              <a:rPr lang="en-GB" sz="1400" i="1" dirty="0">
                <a:effectLst/>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1400" dirty="0">
              <a:effectLst/>
              <a:latin typeface="Avenir Next LT Pro" panose="020B050402020202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504601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5FE59-E630-63C4-C634-0F8E849A24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690BF1-1253-09E6-D8DE-3744040C32A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8FF5ADB-E3B5-CD35-BA08-B14A39AF5D3D}"/>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BC96EE7-0B55-E67C-CE91-D554DD0B85E2}"/>
              </a:ext>
            </a:extLst>
          </p:cNvPr>
          <p:cNvPicPr>
            <a:picLocks noChangeAspect="1"/>
          </p:cNvPicPr>
          <p:nvPr/>
        </p:nvPicPr>
        <p:blipFill>
          <a:blip r:embed="rId3"/>
          <a:srcRect b="5306"/>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D0DBC7F9-930D-9908-38A9-E47B114E2521}"/>
              </a:ext>
            </a:extLst>
          </p:cNvPr>
          <p:cNvSpPr txBox="1"/>
          <p:nvPr/>
        </p:nvSpPr>
        <p:spPr>
          <a:xfrm>
            <a:off x="-74249" y="6024418"/>
            <a:ext cx="6208004"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Mother Tongue</a:t>
            </a:r>
            <a:endParaRPr lang="en-GB" sz="3000" dirty="0"/>
          </a:p>
        </p:txBody>
      </p:sp>
      <p:sp>
        <p:nvSpPr>
          <p:cNvPr id="17" name="Rectangle: Rounded Corners 16">
            <a:extLst>
              <a:ext uri="{FF2B5EF4-FFF2-40B4-BE49-F238E27FC236}">
                <a16:creationId xmlns:a16="http://schemas.microsoft.com/office/drawing/2014/main" id="{F4D96B31-CCB1-427A-C056-DCD1E3358A03}"/>
              </a:ext>
            </a:extLst>
          </p:cNvPr>
          <p:cNvSpPr/>
          <p:nvPr/>
        </p:nvSpPr>
        <p:spPr>
          <a:xfrm>
            <a:off x="5692965" y="33653"/>
            <a:ext cx="5334917" cy="6898105"/>
          </a:xfrm>
          <a:prstGeom prst="roundRect">
            <a:avLst/>
          </a:prstGeom>
          <a:solidFill>
            <a:schemeClr val="accent6">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6A9A19F7-C052-5549-ED08-67E860DAFBA7}"/>
              </a:ext>
            </a:extLst>
          </p:cNvPr>
          <p:cNvSpPr txBox="1"/>
          <p:nvPr/>
        </p:nvSpPr>
        <p:spPr>
          <a:xfrm>
            <a:off x="6096000" y="186721"/>
            <a:ext cx="2346593" cy="7257949"/>
          </a:xfrm>
          <a:prstGeom prst="rect">
            <a:avLst/>
          </a:prstGeom>
          <a:noFill/>
        </p:spPr>
        <p:txBody>
          <a:bodyPr wrap="square" rtlCol="0">
            <a:spAutoFit/>
          </a:bodyPr>
          <a:lstStyle/>
          <a:p>
            <a:pPr>
              <a:lnSpc>
                <a:spcPct val="107000"/>
              </a:lnSpc>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Just to Look...</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   One, indeed, needs very little:</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Look and find it in the end.</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To begin with, one needs people:</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just one foe</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and just</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one</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friend.</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One, indeed, needs very little</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Just a path to take one's leave,</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and one's wish is very simple</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He just wants</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his mom</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to live.</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One, indeed, needs very little:</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peace that follows stormy days.</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Just some fog and stars that twinkle,</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just</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one life</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and just one death.</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1100" dirty="0"/>
          </a:p>
        </p:txBody>
      </p:sp>
      <p:sp>
        <p:nvSpPr>
          <p:cNvPr id="11" name="TextBox 10">
            <a:extLst>
              <a:ext uri="{FF2B5EF4-FFF2-40B4-BE49-F238E27FC236}">
                <a16:creationId xmlns:a16="http://schemas.microsoft.com/office/drawing/2014/main" id="{BF7D4D2C-0621-62C5-3001-D8920F44AEAE}"/>
              </a:ext>
            </a:extLst>
          </p:cNvPr>
          <p:cNvSpPr txBox="1"/>
          <p:nvPr/>
        </p:nvSpPr>
        <p:spPr>
          <a:xfrm>
            <a:off x="8359564" y="6330282"/>
            <a:ext cx="2346593" cy="932948"/>
          </a:xfrm>
          <a:prstGeom prst="rect">
            <a:avLst/>
          </a:prstGeom>
          <a:noFill/>
        </p:spPr>
        <p:txBody>
          <a:bodyPr wrap="square" rtlCol="0">
            <a:spAutoFit/>
          </a:bodyPr>
          <a:lstStyle/>
          <a:p>
            <a:pPr>
              <a:lnSpc>
                <a:spcPct val="107000"/>
              </a:lnSpc>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(English version, translated by Alec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Vagapov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12" name="TextBox 11">
            <a:extLst>
              <a:ext uri="{FF2B5EF4-FFF2-40B4-BE49-F238E27FC236}">
                <a16:creationId xmlns:a16="http://schemas.microsoft.com/office/drawing/2014/main" id="{56EA0C2E-1DF2-386D-223F-A83CC8CEF003}"/>
              </a:ext>
            </a:extLst>
          </p:cNvPr>
          <p:cNvSpPr txBox="1"/>
          <p:nvPr/>
        </p:nvSpPr>
        <p:spPr>
          <a:xfrm>
            <a:off x="8458717" y="434603"/>
            <a:ext cx="2148289" cy="5735353"/>
          </a:xfrm>
          <a:prstGeom prst="rect">
            <a:avLst/>
          </a:prstGeom>
          <a:noFill/>
        </p:spPr>
        <p:txBody>
          <a:bodyPr wrap="square" rtlCol="0">
            <a:spAutoFit/>
          </a:bodyPr>
          <a:lstStyle/>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One just needs a morning paper,</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With mankind the kinship bonds.</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Just one planet, love and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favour</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Mother Earth!</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That's all one wants.</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Plus</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an interstellar road and</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dream of flying and high speed.</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That's a trifle, not important,</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That's not very much, indeed.</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Not a big award and wholly</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negligible podium.</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One</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does not need much</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if only</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he'd be waited for</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home.</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p>
        </p:txBody>
      </p:sp>
      <p:sp>
        <p:nvSpPr>
          <p:cNvPr id="15" name="TextBox 14">
            <a:extLst>
              <a:ext uri="{FF2B5EF4-FFF2-40B4-BE49-F238E27FC236}">
                <a16:creationId xmlns:a16="http://schemas.microsoft.com/office/drawing/2014/main" id="{ACFC4A2D-A5ED-BAF0-9321-C561EE040A36}"/>
              </a:ext>
            </a:extLst>
          </p:cNvPr>
          <p:cNvSpPr txBox="1"/>
          <p:nvPr/>
        </p:nvSpPr>
        <p:spPr>
          <a:xfrm>
            <a:off x="262369" y="270567"/>
            <a:ext cx="6208004" cy="741613"/>
          </a:xfrm>
          <a:prstGeom prst="rect">
            <a:avLst/>
          </a:prstGeom>
          <a:noFill/>
        </p:spPr>
        <p:txBody>
          <a:bodyPr wrap="square">
            <a:spAutoFit/>
          </a:bodyPr>
          <a:lstStyle/>
          <a:p>
            <a:pPr>
              <a:lnSpc>
                <a:spcPct val="107000"/>
              </a:lnSpc>
              <a:spcAft>
                <a:spcPts val="800"/>
              </a:spcAft>
            </a:pP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Alisa </a:t>
            </a:r>
            <a:r>
              <a:rPr lang="en-GB" sz="2000" b="1" dirty="0" err="1">
                <a:effectLst/>
                <a:latin typeface="Avenir Next LT Pro" panose="020B0504020202020204" pitchFamily="34" charset="0"/>
                <a:ea typeface="Calibri" panose="020F0502020204030204" pitchFamily="34" charset="0"/>
                <a:cs typeface="Times New Roman" panose="02020603050405020304" pitchFamily="18" charset="0"/>
              </a:rPr>
              <a:t>Gubareva</a:t>
            </a:r>
            <a:r>
              <a:rPr lang="en-GB" sz="2000" b="1" dirty="0">
                <a:latin typeface="Avenir Next LT Pro" panose="020B0504020202020204" pitchFamily="34" charset="0"/>
                <a:ea typeface="Calibri" panose="020F0502020204030204" pitchFamily="34" charset="0"/>
                <a:cs typeface="Times New Roman" panose="02020603050405020304" pitchFamily="18" charset="0"/>
              </a:rPr>
              <a:t> (Year 12)</a:t>
            </a: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Nicholas Breakspear Catholic School</a:t>
            </a:r>
            <a:endParaRPr lang="en-US" sz="14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7823D3DA-113E-A2AD-48AE-822BAAC10056}"/>
              </a:ext>
            </a:extLst>
          </p:cNvPr>
          <p:cNvSpPr txBox="1"/>
          <p:nvPr/>
        </p:nvSpPr>
        <p:spPr>
          <a:xfrm>
            <a:off x="1226286" y="1263464"/>
            <a:ext cx="4078593" cy="3645165"/>
          </a:xfrm>
          <a:prstGeom prst="rect">
            <a:avLst/>
          </a:prstGeom>
          <a:noFill/>
        </p:spPr>
        <p:txBody>
          <a:bodyPr wrap="square" rtlCol="0">
            <a:spAutoFit/>
          </a:bodyPr>
          <a:lstStyle/>
          <a:p>
            <a:pPr>
              <a:lnSpc>
                <a:spcPct val="107000"/>
              </a:lnSpc>
              <a:spcAft>
                <a:spcPts val="800"/>
              </a:spcAft>
            </a:pP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This semantic field of simplicity is achieved using the words "few", "one", "a little", "small", "low". The abruptness of the short sentences further emphasizes this idea of simplicity.</a:t>
            </a:r>
            <a:r>
              <a:rPr lang="en-GB" sz="1400" i="1" dirty="0">
                <a:effectLst/>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The main idea of the poem is "to have someone waiting at home." This seemingly straightforward conclusion is the main idea of the work. Most people don't even realize that all their suffering stems from loneliness and isolation. This idea is especially relevant in modern society, where many are so immersed in their problems that they forget the value of living in a community.</a:t>
            </a:r>
            <a:r>
              <a:rPr lang="en-GB" sz="1400" i="1" dirty="0">
                <a:effectLst/>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1400" dirty="0">
              <a:effectLst/>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6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0804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8DAA7-87C7-7C24-3D49-26C8C2AA02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A18BCB-EF1E-68CB-374A-04CA50A9C24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0260F09-7A4A-4737-9F6E-BB4AA80DF98A}"/>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12F5B690-FCF8-A1E3-51B8-05E40AABEEEA}"/>
              </a:ext>
            </a:extLst>
          </p:cNvPr>
          <p:cNvPicPr>
            <a:picLocks noChangeAspect="1"/>
          </p:cNvPicPr>
          <p:nvPr/>
        </p:nvPicPr>
        <p:blipFill>
          <a:blip r:embed="rId3"/>
          <a:srcRect b="5306"/>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D853B3C5-AAD8-01F7-849D-A2B229393004}"/>
              </a:ext>
            </a:extLst>
          </p:cNvPr>
          <p:cNvSpPr txBox="1"/>
          <p:nvPr/>
        </p:nvSpPr>
        <p:spPr>
          <a:xfrm>
            <a:off x="-1913" y="6277088"/>
            <a:ext cx="6208004"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Mother Tongue</a:t>
            </a:r>
            <a:endParaRPr lang="en-GB" sz="3000" dirty="0"/>
          </a:p>
        </p:txBody>
      </p:sp>
      <p:sp>
        <p:nvSpPr>
          <p:cNvPr id="15" name="TextBox 14">
            <a:extLst>
              <a:ext uri="{FF2B5EF4-FFF2-40B4-BE49-F238E27FC236}">
                <a16:creationId xmlns:a16="http://schemas.microsoft.com/office/drawing/2014/main" id="{9CF0D742-FCE3-0A48-5887-785FA9E065D8}"/>
              </a:ext>
            </a:extLst>
          </p:cNvPr>
          <p:cNvSpPr txBox="1"/>
          <p:nvPr/>
        </p:nvSpPr>
        <p:spPr>
          <a:xfrm>
            <a:off x="495300" y="168465"/>
            <a:ext cx="6208004" cy="1074718"/>
          </a:xfrm>
          <a:prstGeom prst="rect">
            <a:avLst/>
          </a:prstGeom>
          <a:noFill/>
        </p:spPr>
        <p:txBody>
          <a:bodyPr wrap="square">
            <a:spAutoFit/>
          </a:bodyPr>
          <a:lstStyle/>
          <a:p>
            <a:pPr>
              <a:lnSpc>
                <a:spcPct val="107000"/>
              </a:lnSpc>
              <a:spcAft>
                <a:spcPts val="800"/>
              </a:spcAft>
            </a:pP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Charlie Fall </a:t>
            </a:r>
            <a:r>
              <a:rPr lang="en-GB" sz="2000" b="1" dirty="0">
                <a:latin typeface="Avenir Next LT Pro" panose="020B0504020202020204" pitchFamily="34" charset="0"/>
                <a:ea typeface="Calibri" panose="020F0502020204030204" pitchFamily="34" charset="0"/>
                <a:cs typeface="Times New Roman" panose="02020603050405020304" pitchFamily="18" charset="0"/>
              </a:rPr>
              <a:t>(Year 7)</a:t>
            </a: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Horizon Community College</a:t>
            </a:r>
          </a:p>
          <a:p>
            <a:pPr>
              <a:lnSpc>
                <a:spcPct val="107000"/>
              </a:lnSpc>
              <a:spcAft>
                <a:spcPts val="800"/>
              </a:spcAft>
            </a:pPr>
            <a:r>
              <a:rPr lang="en-GB" sz="1400" b="1" dirty="0">
                <a:latin typeface="Avenir Next LT Pro" panose="020B0504020202020204" pitchFamily="34" charset="0"/>
                <a:ea typeface="Calibri" panose="020F0502020204030204" pitchFamily="34" charset="0"/>
                <a:cs typeface="Times New Roman" panose="02020603050405020304" pitchFamily="18" charset="0"/>
              </a:rPr>
              <a:t>Mandarin Chinese</a:t>
            </a:r>
            <a:endParaRPr lang="en-US" sz="1400" b="1" dirty="0">
              <a:effectLst/>
              <a:latin typeface="Avenir Next LT Pro" panose="020B0504020202020204" pitchFamily="34" charset="0"/>
              <a:ea typeface="Calibri" panose="020F0502020204030204" pitchFamily="34" charset="0"/>
              <a:cs typeface="Times New Roman" panose="02020603050405020304" pitchFamily="18" charset="0"/>
            </a:endParaRPr>
          </a:p>
        </p:txBody>
      </p:sp>
      <p:pic>
        <p:nvPicPr>
          <p:cNvPr id="4" name="Picture 3" descr="A blue dragon with red writing on a yellow background&#10;&#10;Description automatically generated">
            <a:extLst>
              <a:ext uri="{FF2B5EF4-FFF2-40B4-BE49-F238E27FC236}">
                <a16:creationId xmlns:a16="http://schemas.microsoft.com/office/drawing/2014/main" id="{FEB8C7F6-B35E-9540-6619-250EE10C03A9}"/>
              </a:ext>
            </a:extLst>
          </p:cNvPr>
          <p:cNvPicPr>
            <a:picLocks noChangeAspect="1"/>
          </p:cNvPicPr>
          <p:nvPr/>
        </p:nvPicPr>
        <p:blipFill>
          <a:blip r:embed="rId4"/>
          <a:stretch>
            <a:fillRect/>
          </a:stretch>
        </p:blipFill>
        <p:spPr>
          <a:xfrm>
            <a:off x="2425859" y="1027906"/>
            <a:ext cx="8340326" cy="4760621"/>
          </a:xfrm>
          <a:prstGeom prst="rect">
            <a:avLst/>
          </a:prstGeom>
        </p:spPr>
      </p:pic>
    </p:spTree>
    <p:extLst>
      <p:ext uri="{BB962C8B-B14F-4D97-AF65-F5344CB8AC3E}">
        <p14:creationId xmlns:p14="http://schemas.microsoft.com/office/powerpoint/2010/main" val="3621537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15498-94AA-38A2-9E9B-68D81F0F01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2B15A7-5A51-7DAC-B7F7-E6EF1E7A2A0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9C6022F-8999-FA91-43F5-8692141849DA}"/>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639BAE14-08BE-155A-21FA-C0F1C5650FED}"/>
              </a:ext>
            </a:extLst>
          </p:cNvPr>
          <p:cNvPicPr>
            <a:picLocks noChangeAspect="1"/>
          </p:cNvPicPr>
          <p:nvPr/>
        </p:nvPicPr>
        <p:blipFill>
          <a:blip r:embed="rId3"/>
          <a:srcRect b="5306"/>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2ABE2889-0B4A-E755-EF5F-EED65EE2BB10}"/>
              </a:ext>
            </a:extLst>
          </p:cNvPr>
          <p:cNvSpPr txBox="1"/>
          <p:nvPr/>
        </p:nvSpPr>
        <p:spPr>
          <a:xfrm>
            <a:off x="-74249" y="6024418"/>
            <a:ext cx="6208004"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Mother Tongue</a:t>
            </a:r>
            <a:endParaRPr lang="en-GB" sz="3000" dirty="0"/>
          </a:p>
        </p:txBody>
      </p:sp>
      <p:sp>
        <p:nvSpPr>
          <p:cNvPr id="17" name="Rectangle: Rounded Corners 16">
            <a:extLst>
              <a:ext uri="{FF2B5EF4-FFF2-40B4-BE49-F238E27FC236}">
                <a16:creationId xmlns:a16="http://schemas.microsoft.com/office/drawing/2014/main" id="{B3CFC6EE-4B9B-866F-3BBB-103065D3DDD3}"/>
              </a:ext>
            </a:extLst>
          </p:cNvPr>
          <p:cNvSpPr/>
          <p:nvPr/>
        </p:nvSpPr>
        <p:spPr>
          <a:xfrm>
            <a:off x="3878568" y="33653"/>
            <a:ext cx="8313431" cy="6898105"/>
          </a:xfrm>
          <a:prstGeom prst="roundRect">
            <a:avLst/>
          </a:prstGeom>
          <a:solidFill>
            <a:schemeClr val="accent6">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1033E7FD-1294-F328-ECD4-8121AE6595B9}"/>
              </a:ext>
            </a:extLst>
          </p:cNvPr>
          <p:cNvSpPr txBox="1"/>
          <p:nvPr/>
        </p:nvSpPr>
        <p:spPr>
          <a:xfrm>
            <a:off x="4052091" y="107847"/>
            <a:ext cx="1885977" cy="7277185"/>
          </a:xfrm>
          <a:prstGeom prst="rect">
            <a:avLst/>
          </a:prstGeom>
          <a:noFill/>
        </p:spPr>
        <p:txBody>
          <a:bodyPr wrap="square" rtlCol="0">
            <a:spAutoFit/>
          </a:bodyPr>
          <a:lstStyle/>
          <a:p>
            <a:pPr>
              <a:lnSpc>
                <a:spcPct val="107000"/>
              </a:lnSpc>
              <a:spcAft>
                <a:spcPts val="8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I LOVE YOU	 MAMA</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I.....l....0....v.....e...y....o...u...	.m...a...m. ..a</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I..l..o..v..e..y..o..u..m..a..m..a</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a:effectLst/>
                <a:latin typeface="Calibri" panose="020F0502020204030204" pitchFamily="34" charset="0"/>
                <a:ea typeface="Calibri" panose="020F0502020204030204" pitchFamily="34" charset="0"/>
                <a:cs typeface="Times New Roman" panose="02020603050405020304" pitchFamily="18" charset="0"/>
              </a:rPr>
              <a:t>I love you mama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mama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معاشل:بنيتي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الحبوبه</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bnaity</a:t>
            </a:r>
            <a:r>
              <a:rPr lang="en-GB" sz="1100" dirty="0">
                <a:effectLst/>
                <a:latin typeface="Calibri" panose="020F0502020204030204" pitchFamily="34" charset="0"/>
                <a:ea typeface="Calibri" panose="020F0502020204030204" pitchFamily="34" charset="0"/>
                <a:cs typeface="Times New Roman" panose="02020603050405020304" pitchFamily="18" charset="0"/>
              </a:rPr>
              <a:t> el7abooba</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my lovely girl</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حلا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انا</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a:effectLst/>
                <a:latin typeface="Calibri" panose="020F0502020204030204" pitchFamily="34" charset="0"/>
                <a:ea typeface="Calibri" panose="020F0502020204030204" pitchFamily="34" charset="0"/>
                <a:cs typeface="Times New Roman" panose="02020603050405020304" pitchFamily="18" charset="0"/>
              </a:rPr>
              <a:t>ana</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that’s me</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مشاعل:حلوة</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وطيوبه</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a:effectLst/>
                <a:latin typeface="Calibri" panose="020F0502020204030204" pitchFamily="34" charset="0"/>
                <a:ea typeface="Calibri" panose="020F0502020204030204" pitchFamily="34" charset="0"/>
                <a:cs typeface="Times New Roman" panose="02020603050405020304" pitchFamily="18" charset="0"/>
              </a:rPr>
              <a:t>7elwa o 6ayooba</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beautiful and kind</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حلا:انا</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a:effectLst/>
                <a:latin typeface="Calibri" panose="020F0502020204030204" pitchFamily="34" charset="0"/>
                <a:ea typeface="Calibri" panose="020F0502020204030204" pitchFamily="34" charset="0"/>
                <a:cs typeface="Times New Roman" panose="02020603050405020304" pitchFamily="18" charset="0"/>
              </a:rPr>
              <a:t>ana</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that’s me</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مشاعل:لما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ابيها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تنام</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تمسك</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ايديا</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a:effectLst/>
                <a:latin typeface="Calibri" panose="020F0502020204030204" pitchFamily="34" charset="0"/>
                <a:ea typeface="Calibri" panose="020F0502020204030204" pitchFamily="34" charset="0"/>
                <a:cs typeface="Times New Roman" panose="02020603050405020304" pitchFamily="18" charset="0"/>
              </a:rPr>
              <a:t>lama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abeeha</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tnaam</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tamsik</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eideiya</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when I want her to sleep, she holds on to my hand</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حلا:انا</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a:effectLst/>
                <a:latin typeface="Calibri" panose="020F0502020204030204" pitchFamily="34" charset="0"/>
                <a:ea typeface="Calibri" panose="020F0502020204030204" pitchFamily="34" charset="0"/>
                <a:cs typeface="Times New Roman" panose="02020603050405020304" pitchFamily="18" charset="0"/>
              </a:rPr>
              <a:t>ana</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that’s me</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مشاعل:وتطلب</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هاديه</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a:effectLst/>
                <a:latin typeface="Calibri" panose="020F0502020204030204" pitchFamily="34" charset="0"/>
                <a:ea typeface="Calibri" panose="020F0502020204030204" pitchFamily="34" charset="0"/>
                <a:cs typeface="Times New Roman" panose="02020603050405020304" pitchFamily="18" charset="0"/>
              </a:rPr>
              <a:t>o ta6lib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hadeya</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and she asks for a present</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حلا:ماما</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a:effectLst/>
                <a:latin typeface="Calibri" panose="020F0502020204030204" pitchFamily="34" charset="0"/>
                <a:ea typeface="Calibri" panose="020F0502020204030204" pitchFamily="34" charset="0"/>
                <a:cs typeface="Times New Roman" panose="02020603050405020304" pitchFamily="18" charset="0"/>
              </a:rPr>
              <a:t>mama</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oh mom!</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مشاعل:يمى</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نام</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الله</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يهديك</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يمي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نامي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يلله</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yumma</a:t>
            </a:r>
            <a:r>
              <a:rPr lang="en-GB" sz="1100" dirty="0">
                <a:effectLst/>
                <a:latin typeface="Calibri" panose="020F0502020204030204" pitchFamily="34" charset="0"/>
                <a:ea typeface="Calibri" panose="020F0502020204030204" pitchFamily="34" charset="0"/>
                <a:cs typeface="Times New Roman" panose="02020603050405020304" pitchFamily="18" charset="0"/>
              </a:rPr>
              <a:t> name Allah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yhadeek</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Yumma</a:t>
            </a:r>
            <a:r>
              <a:rPr lang="en-GB" sz="1100" dirty="0">
                <a:effectLst/>
                <a:latin typeface="Calibri" panose="020F0502020204030204" pitchFamily="34" charset="0"/>
                <a:ea typeface="Calibri" panose="020F0502020204030204" pitchFamily="34" charset="0"/>
                <a:cs typeface="Times New Roman" panose="02020603050405020304" pitchFamily="18" charset="0"/>
              </a:rPr>
              <a:t> Nami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yalla</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1100" dirty="0"/>
          </a:p>
        </p:txBody>
      </p:sp>
      <p:sp>
        <p:nvSpPr>
          <p:cNvPr id="11" name="TextBox 10">
            <a:extLst>
              <a:ext uri="{FF2B5EF4-FFF2-40B4-BE49-F238E27FC236}">
                <a16:creationId xmlns:a16="http://schemas.microsoft.com/office/drawing/2014/main" id="{ED3B665F-A535-72D7-B580-BD08A707ADFB}"/>
              </a:ext>
            </a:extLst>
          </p:cNvPr>
          <p:cNvSpPr txBox="1"/>
          <p:nvPr/>
        </p:nvSpPr>
        <p:spPr>
          <a:xfrm>
            <a:off x="9906356" y="6382307"/>
            <a:ext cx="2346593" cy="543162"/>
          </a:xfrm>
          <a:prstGeom prst="rect">
            <a:avLst/>
          </a:prstGeom>
          <a:noFill/>
        </p:spPr>
        <p:txBody>
          <a:bodyPr wrap="square" rtlCol="0">
            <a:spAutoFit/>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By Hala Al Turk (Bahraini Arabic)</a:t>
            </a:r>
          </a:p>
        </p:txBody>
      </p:sp>
      <p:sp>
        <p:nvSpPr>
          <p:cNvPr id="12" name="TextBox 11">
            <a:extLst>
              <a:ext uri="{FF2B5EF4-FFF2-40B4-BE49-F238E27FC236}">
                <a16:creationId xmlns:a16="http://schemas.microsoft.com/office/drawing/2014/main" id="{2E061788-3661-27EE-3C9E-B1B8A6BEE6A9}"/>
              </a:ext>
            </a:extLst>
          </p:cNvPr>
          <p:cNvSpPr txBox="1"/>
          <p:nvPr/>
        </p:nvSpPr>
        <p:spPr>
          <a:xfrm>
            <a:off x="5799216" y="-127795"/>
            <a:ext cx="1885977" cy="7331687"/>
          </a:xfrm>
          <a:prstGeom prst="rect">
            <a:avLst/>
          </a:prstGeom>
          <a:noFill/>
        </p:spPr>
        <p:txBody>
          <a:bodyPr wrap="square" rtlCol="0">
            <a:spAutoFit/>
          </a:bodyPr>
          <a:lstStyle/>
          <a:p>
            <a:pPr>
              <a:lnSpc>
                <a:spcPct val="107000"/>
              </a:lnSpc>
              <a:spcAft>
                <a:spcPts val="800"/>
              </a:spcAft>
            </a:pP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my little girl, please sleep, come on sleep</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حلا:مابي</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mabi</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I don’t want to</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مشاعل:يمي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نام</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الله</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يهديك</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يمى</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نام</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يلله</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yumma</a:t>
            </a:r>
            <a:r>
              <a:rPr lang="en-GB" sz="1100" dirty="0">
                <a:effectLst/>
                <a:latin typeface="Calibri" panose="020F0502020204030204" pitchFamily="34" charset="0"/>
                <a:ea typeface="Calibri" panose="020F0502020204030204" pitchFamily="34" charset="0"/>
                <a:cs typeface="Times New Roman" panose="02020603050405020304" pitchFamily="18" charset="0"/>
              </a:rPr>
              <a:t> name Allah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yhadeek</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Yumma</a:t>
            </a:r>
            <a:r>
              <a:rPr lang="en-GB" sz="1100" dirty="0">
                <a:effectLst/>
                <a:latin typeface="Calibri" panose="020F0502020204030204" pitchFamily="34" charset="0"/>
                <a:ea typeface="Calibri" panose="020F0502020204030204" pitchFamily="34" charset="0"/>
                <a:cs typeface="Times New Roman" panose="02020603050405020304" pitchFamily="18" charset="0"/>
              </a:rPr>
              <a:t> Nami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yalla</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my little girl, please sleep, come on sleep</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حلا:مابي</a:t>
            </a:r>
            <a:r>
              <a:rPr lang="en-GB" sz="1100" dirty="0">
                <a:effectLst/>
                <a:latin typeface="Calibri" panose="020F0502020204030204" pitchFamily="34" charset="0"/>
                <a:ea typeface="Calibri" panose="020F0502020204030204" pitchFamily="34" charset="0"/>
                <a:cs typeface="Times New Roman" panose="02020603050405020304" pitchFamily="18" charset="0"/>
              </a:rPr>
              <a:t>......</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لو</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تبيني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مني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آآنام</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يلا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نامي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جمبي</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mabi</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lu</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tabeen</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anam</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yala</a:t>
            </a:r>
            <a:r>
              <a:rPr lang="en-GB" sz="1100" dirty="0">
                <a:effectLst/>
                <a:latin typeface="Calibri" panose="020F0502020204030204" pitchFamily="34" charset="0"/>
                <a:ea typeface="Calibri" panose="020F0502020204030204" pitchFamily="34" charset="0"/>
                <a:cs typeface="Times New Roman" panose="02020603050405020304" pitchFamily="18" charset="0"/>
              </a:rPr>
              <a:t> name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janbi</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I don’t want to… if you want me to sleep then come and sleep next to me</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مشاعل:مابي</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mabi</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I don’t want to</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حلا:لو</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تبيني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اني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آآنام</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يلا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جمبي</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lu</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tabeen</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anam</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yala</a:t>
            </a:r>
            <a:r>
              <a:rPr lang="en-GB" sz="1100" dirty="0">
                <a:effectLst/>
                <a:latin typeface="Calibri" panose="020F0502020204030204" pitchFamily="34" charset="0"/>
                <a:ea typeface="Calibri" panose="020F0502020204030204" pitchFamily="34" charset="0"/>
                <a:cs typeface="Times New Roman" panose="02020603050405020304" pitchFamily="18" charset="0"/>
              </a:rPr>
              <a:t> name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janbi</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if you want me to sleep then come and sleep next to me</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مابي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مابي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مابي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مابي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مولازم</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انام</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انا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آخاف</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أخاف</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اخاف</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لحالي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أخاف</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انام</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mabi</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mabi</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mabi</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mabi</a:t>
            </a:r>
            <a:r>
              <a:rPr lang="en-GB" sz="1100" dirty="0">
                <a:effectLst/>
                <a:latin typeface="Calibri" panose="020F0502020204030204" pitchFamily="34" charset="0"/>
                <a:ea typeface="Calibri" panose="020F0502020204030204" pitchFamily="34" charset="0"/>
                <a:cs typeface="Times New Roman" panose="02020603050405020304" pitchFamily="18" charset="0"/>
              </a:rPr>
              <a:t> mu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lazim</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anam</a:t>
            </a:r>
            <a:r>
              <a:rPr lang="en-GB" sz="1100" dirty="0">
                <a:effectLst/>
                <a:latin typeface="Calibri" panose="020F0502020204030204" pitchFamily="34" charset="0"/>
                <a:ea typeface="Calibri" panose="020F0502020204030204" pitchFamily="34" charset="0"/>
                <a:cs typeface="Times New Roman" panose="02020603050405020304" pitchFamily="18" charset="0"/>
              </a:rPr>
              <a:t>, ana a5af, a5af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a5af</a:t>
            </a:r>
            <a:r>
              <a:rPr lang="en-GB" sz="1100" dirty="0">
                <a:effectLst/>
                <a:latin typeface="Calibri" panose="020F0502020204030204" pitchFamily="34" charset="0"/>
                <a:ea typeface="Calibri" panose="020F0502020204030204" pitchFamily="34" charset="0"/>
                <a:cs typeface="Times New Roman" panose="02020603050405020304" pitchFamily="18" charset="0"/>
              </a:rPr>
              <a:t> l7ali a5af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anam</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I don’t want, I don’t want to sleep, </a:t>
            </a:r>
            <a:r>
              <a:rPr lang="en-GB" sz="1100" b="1" dirty="0" err="1">
                <a:effectLst/>
                <a:latin typeface="Calibri" panose="020F0502020204030204" pitchFamily="34" charset="0"/>
                <a:ea typeface="Calibri" panose="020F0502020204030204" pitchFamily="34" charset="0"/>
                <a:cs typeface="Times New Roman" panose="02020603050405020304" pitchFamily="18" charset="0"/>
              </a:rPr>
              <a:t>im</a:t>
            </a:r>
            <a:r>
              <a:rPr lang="en-GB" sz="1100" b="1" dirty="0">
                <a:effectLst/>
                <a:latin typeface="Calibri" panose="020F0502020204030204" pitchFamily="34" charset="0"/>
                <a:ea typeface="Calibri" panose="020F0502020204030204" pitchFamily="34" charset="0"/>
                <a:cs typeface="Times New Roman" panose="02020603050405020304" pitchFamily="18" charset="0"/>
              </a:rPr>
              <a:t> afraid, </a:t>
            </a:r>
            <a:r>
              <a:rPr lang="en-GB" sz="1100" b="1" dirty="0" err="1">
                <a:effectLst/>
                <a:latin typeface="Calibri" panose="020F0502020204030204" pitchFamily="34" charset="0"/>
                <a:ea typeface="Calibri" panose="020F0502020204030204" pitchFamily="34" charset="0"/>
                <a:cs typeface="Times New Roman" panose="02020603050405020304" pitchFamily="18" charset="0"/>
              </a:rPr>
              <a:t>im</a:t>
            </a:r>
            <a:r>
              <a:rPr lang="en-GB" sz="1100" b="1" dirty="0">
                <a:effectLst/>
                <a:latin typeface="Calibri" panose="020F0502020204030204" pitchFamily="34" charset="0"/>
                <a:ea typeface="Calibri" panose="020F0502020204030204" pitchFamily="34" charset="0"/>
                <a:cs typeface="Times New Roman" panose="02020603050405020304" pitchFamily="18" charset="0"/>
              </a:rPr>
              <a:t> afraid to sleep on my own</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مابي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مابي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مابي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مابي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مولازم</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انام</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انا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آخاف</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أخاف</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اخاف</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لحالي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أخاف</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انام</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mabi</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mabi</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mabi</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mabi</a:t>
            </a:r>
            <a:r>
              <a:rPr lang="en-GB" sz="1100" dirty="0">
                <a:effectLst/>
                <a:latin typeface="Calibri" panose="020F0502020204030204" pitchFamily="34" charset="0"/>
                <a:ea typeface="Calibri" panose="020F0502020204030204" pitchFamily="34" charset="0"/>
                <a:cs typeface="Times New Roman" panose="02020603050405020304" pitchFamily="18" charset="0"/>
              </a:rPr>
              <a:t> mu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lazim</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anam</a:t>
            </a:r>
            <a:r>
              <a:rPr lang="en-GB" sz="1100" dirty="0">
                <a:effectLst/>
                <a:latin typeface="Calibri" panose="020F0502020204030204" pitchFamily="34" charset="0"/>
                <a:ea typeface="Calibri" panose="020F0502020204030204" pitchFamily="34" charset="0"/>
                <a:cs typeface="Times New Roman" panose="02020603050405020304" pitchFamily="18" charset="0"/>
              </a:rPr>
              <a:t>, ana a5af, a5af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a5af</a:t>
            </a:r>
            <a:r>
              <a:rPr lang="en-GB" sz="1100" dirty="0">
                <a:effectLst/>
                <a:latin typeface="Calibri" panose="020F0502020204030204" pitchFamily="34" charset="0"/>
                <a:ea typeface="Calibri" panose="020F0502020204030204" pitchFamily="34" charset="0"/>
                <a:cs typeface="Times New Roman" panose="02020603050405020304" pitchFamily="18" charset="0"/>
              </a:rPr>
              <a:t> l7ali a5af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anam</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endParaRPr lang="en-GB" sz="1100" dirty="0"/>
          </a:p>
        </p:txBody>
      </p:sp>
      <p:sp>
        <p:nvSpPr>
          <p:cNvPr id="15" name="TextBox 14">
            <a:extLst>
              <a:ext uri="{FF2B5EF4-FFF2-40B4-BE49-F238E27FC236}">
                <a16:creationId xmlns:a16="http://schemas.microsoft.com/office/drawing/2014/main" id="{852B9815-DA67-1436-017B-86905F03CD6A}"/>
              </a:ext>
            </a:extLst>
          </p:cNvPr>
          <p:cNvSpPr txBox="1"/>
          <p:nvPr/>
        </p:nvSpPr>
        <p:spPr>
          <a:xfrm>
            <a:off x="290099" y="280094"/>
            <a:ext cx="6208004" cy="1074718"/>
          </a:xfrm>
          <a:prstGeom prst="rect">
            <a:avLst/>
          </a:prstGeom>
          <a:noFill/>
        </p:spPr>
        <p:txBody>
          <a:bodyPr wrap="square">
            <a:spAutoFit/>
          </a:bodyPr>
          <a:lstStyle/>
          <a:p>
            <a:pPr>
              <a:lnSpc>
                <a:spcPct val="107000"/>
              </a:lnSpc>
              <a:spcAft>
                <a:spcPts val="800"/>
              </a:spcAft>
            </a:pPr>
            <a:r>
              <a:rPr lang="en-GB" sz="2000" b="1" dirty="0" err="1">
                <a:effectLst/>
                <a:latin typeface="Avenir Next LT Pro" panose="020B0504020202020204" pitchFamily="34" charset="0"/>
                <a:ea typeface="Calibri" panose="020F0502020204030204" pitchFamily="34" charset="0"/>
                <a:cs typeface="Times New Roman" panose="02020603050405020304" pitchFamily="18" charset="0"/>
              </a:rPr>
              <a:t>Diala</a:t>
            </a: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 Ahmed </a:t>
            </a:r>
            <a:r>
              <a:rPr lang="en-GB" sz="2000" b="1" dirty="0">
                <a:latin typeface="Avenir Next LT Pro" panose="020B0504020202020204" pitchFamily="34" charset="0"/>
                <a:ea typeface="Calibri" panose="020F0502020204030204" pitchFamily="34" charset="0"/>
                <a:cs typeface="Times New Roman" panose="02020603050405020304" pitchFamily="18" charset="0"/>
              </a:rPr>
              <a:t>(Year 7)</a:t>
            </a: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Horizon Community College</a:t>
            </a:r>
          </a:p>
          <a:p>
            <a:pPr>
              <a:lnSpc>
                <a:spcPct val="107000"/>
              </a:lnSpc>
              <a:spcAft>
                <a:spcPts val="800"/>
              </a:spcAft>
            </a:pPr>
            <a:r>
              <a:rPr lang="en-GB" sz="1400" b="1" dirty="0">
                <a:latin typeface="Avenir Next LT Pro" panose="020B0504020202020204" pitchFamily="34" charset="0"/>
                <a:ea typeface="Calibri" panose="020F0502020204030204" pitchFamily="34" charset="0"/>
                <a:cs typeface="Times New Roman" panose="02020603050405020304" pitchFamily="18" charset="0"/>
              </a:rPr>
              <a:t>Bahraini Arabic</a:t>
            </a:r>
            <a:endParaRPr lang="en-US" sz="1400" b="1"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99451831-D02D-4D03-BA3B-656913F4F14D}"/>
              </a:ext>
            </a:extLst>
          </p:cNvPr>
          <p:cNvSpPr txBox="1"/>
          <p:nvPr/>
        </p:nvSpPr>
        <p:spPr>
          <a:xfrm>
            <a:off x="1098228" y="1429610"/>
            <a:ext cx="2827921" cy="4106189"/>
          </a:xfrm>
          <a:prstGeom prst="rect">
            <a:avLst/>
          </a:prstGeom>
          <a:noFill/>
        </p:spPr>
        <p:txBody>
          <a:bodyPr wrap="square" rtlCol="0">
            <a:spAutoFit/>
          </a:bodyPr>
          <a:lstStyle/>
          <a:p>
            <a:pPr>
              <a:lnSpc>
                <a:spcPct val="107000"/>
              </a:lnSpc>
              <a:spcAft>
                <a:spcPts val="800"/>
              </a:spcAft>
            </a:pPr>
            <a:r>
              <a:rPr lang="en-GB" sz="1400" i="1" dirty="0">
                <a:effectLst/>
                <a:latin typeface="Avenir Next LT Pro" panose="020B0504020202020204" pitchFamily="34" charset="0"/>
                <a:ea typeface="Calibri" panose="020F0502020204030204" pitchFamily="34" charset="0"/>
                <a:cs typeface="Times New Roman" panose="02020603050405020304" pitchFamily="18" charset="0"/>
              </a:rPr>
              <a:t>I chose this song because it reminds me of my childhood back in my home country. </a:t>
            </a:r>
          </a:p>
          <a:p>
            <a:pPr>
              <a:lnSpc>
                <a:spcPct val="107000"/>
              </a:lnSpc>
              <a:spcAft>
                <a:spcPts val="800"/>
              </a:spcAft>
            </a:pPr>
            <a:r>
              <a:rPr lang="en-GB" sz="1400" i="1" dirty="0">
                <a:effectLst/>
                <a:latin typeface="Avenir Next LT Pro" panose="020B0504020202020204" pitchFamily="34" charset="0"/>
                <a:ea typeface="Calibri" panose="020F0502020204030204" pitchFamily="34" charset="0"/>
                <a:cs typeface="Times New Roman" panose="02020603050405020304" pitchFamily="18" charset="0"/>
              </a:rPr>
              <a:t>It was also really popular for many generations and sends a deeper meaning of always loving your mum because she has done a lot for you and you should thank her for that, by using this song, or it could be a reminder of your mum which is the reason why I also chose it because it’s a really joyful, beautiful song in general.</a:t>
            </a:r>
          </a:p>
          <a:p>
            <a:pPr>
              <a:lnSpc>
                <a:spcPct val="107000"/>
              </a:lnSpc>
              <a:spcAft>
                <a:spcPts val="800"/>
              </a:spcAft>
            </a:pPr>
            <a:endParaRPr lang="en-GB" sz="1400" dirty="0">
              <a:effectLst/>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6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FE122B2-46B3-4862-4D7A-2ADFD95C929F}"/>
              </a:ext>
            </a:extLst>
          </p:cNvPr>
          <p:cNvSpPr txBox="1"/>
          <p:nvPr/>
        </p:nvSpPr>
        <p:spPr>
          <a:xfrm>
            <a:off x="7624703" y="63797"/>
            <a:ext cx="1885976" cy="7031540"/>
          </a:xfrm>
          <a:prstGeom prst="rect">
            <a:avLst/>
          </a:prstGeom>
          <a:noFill/>
        </p:spPr>
        <p:txBody>
          <a:bodyPr wrap="square" rtlCol="0">
            <a:spAutoFit/>
          </a:bodyPr>
          <a:lstStyle/>
          <a:p>
            <a:r>
              <a:rPr lang="en-GB" sz="1100" b="1" dirty="0">
                <a:effectLst/>
                <a:latin typeface="Calibri" panose="020F0502020204030204" pitchFamily="34" charset="0"/>
                <a:ea typeface="Calibri" panose="020F0502020204030204" pitchFamily="34" charset="0"/>
                <a:cs typeface="Times New Roman" panose="02020603050405020304" pitchFamily="18" charset="0"/>
              </a:rPr>
              <a:t>I don’t want, I don’t want to sleep, </a:t>
            </a:r>
            <a:r>
              <a:rPr lang="en-GB" sz="1100" b="1" dirty="0" err="1">
                <a:effectLst/>
                <a:latin typeface="Calibri" panose="020F0502020204030204" pitchFamily="34" charset="0"/>
                <a:ea typeface="Calibri" panose="020F0502020204030204" pitchFamily="34" charset="0"/>
                <a:cs typeface="Times New Roman" panose="02020603050405020304" pitchFamily="18" charset="0"/>
              </a:rPr>
              <a:t>im</a:t>
            </a:r>
            <a:r>
              <a:rPr lang="en-GB" sz="1100" b="1" dirty="0">
                <a:effectLst/>
                <a:latin typeface="Calibri" panose="020F0502020204030204" pitchFamily="34" charset="0"/>
                <a:ea typeface="Calibri" panose="020F0502020204030204" pitchFamily="34" charset="0"/>
                <a:cs typeface="Times New Roman" panose="02020603050405020304" pitchFamily="18" charset="0"/>
              </a:rPr>
              <a:t> afraid, </a:t>
            </a:r>
            <a:r>
              <a:rPr lang="en-GB" sz="1100" b="1" dirty="0" err="1">
                <a:effectLst/>
                <a:latin typeface="Calibri" panose="020F0502020204030204" pitchFamily="34" charset="0"/>
                <a:ea typeface="Calibri" panose="020F0502020204030204" pitchFamily="34" charset="0"/>
                <a:cs typeface="Times New Roman" panose="02020603050405020304" pitchFamily="18" charset="0"/>
              </a:rPr>
              <a:t>im</a:t>
            </a:r>
            <a:r>
              <a:rPr lang="en-GB" sz="1100" b="1" dirty="0">
                <a:effectLst/>
                <a:latin typeface="Calibri" panose="020F0502020204030204" pitchFamily="34" charset="0"/>
                <a:ea typeface="Calibri" panose="020F0502020204030204" pitchFamily="34" charset="0"/>
                <a:cs typeface="Times New Roman" panose="02020603050405020304" pitchFamily="18" charset="0"/>
              </a:rPr>
              <a:t> afraid to sleep on my own</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حلا:Ilove</a:t>
            </a:r>
            <a:r>
              <a:rPr lang="en-GB" sz="1100" dirty="0">
                <a:effectLst/>
                <a:latin typeface="Calibri" panose="020F0502020204030204" pitchFamily="34" charset="0"/>
                <a:ea typeface="Calibri" panose="020F0502020204030204" pitchFamily="34" charset="0"/>
                <a:cs typeface="Times New Roman" panose="02020603050405020304" pitchFamily="18" charset="0"/>
              </a:rPr>
              <a:t> you mama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mama</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مشاعل:Ilove</a:t>
            </a:r>
            <a:r>
              <a:rPr lang="en-GB" sz="1100" dirty="0">
                <a:effectLst/>
                <a:latin typeface="Calibri" panose="020F0502020204030204" pitchFamily="34" charset="0"/>
                <a:ea typeface="Calibri" panose="020F0502020204030204" pitchFamily="34" charset="0"/>
                <a:cs typeface="Times New Roman" panose="02020603050405020304" pitchFamily="18" charset="0"/>
              </a:rPr>
              <a:t> you 2 mama</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مشاعل:بروحي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اضمك</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a:effectLst/>
                <a:latin typeface="Calibri" panose="020F0502020204030204" pitchFamily="34" charset="0"/>
                <a:ea typeface="Calibri" panose="020F0502020204030204" pitchFamily="34" charset="0"/>
                <a:cs typeface="Times New Roman" panose="02020603050405020304" pitchFamily="18" charset="0"/>
              </a:rPr>
              <a:t>brou7i a’6imik</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I hold you within my soul</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حلا:انا</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a:effectLst/>
                <a:latin typeface="Calibri" panose="020F0502020204030204" pitchFamily="34" charset="0"/>
                <a:ea typeface="Calibri" panose="020F0502020204030204" pitchFamily="34" charset="0"/>
                <a:cs typeface="Times New Roman" panose="02020603050405020304" pitchFamily="18" charset="0"/>
              </a:rPr>
              <a:t>that’s me</a:t>
            </a:r>
          </a:p>
          <a:p>
            <a:pPr>
              <a:lnSpc>
                <a:spcPct val="107000"/>
              </a:lnSpc>
              <a:spcAft>
                <a:spcPts val="800"/>
              </a:spcAft>
            </a:pP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مشاعل:عسل</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يا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عالم</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عسل</a:t>
            </a:r>
            <a:r>
              <a:rPr lang="en-GB" sz="1100" dirty="0">
                <a:effectLst/>
                <a:latin typeface="Calibri" panose="020F0502020204030204" pitchFamily="34" charset="0"/>
                <a:ea typeface="Calibri" panose="020F0502020204030204" pitchFamily="34" charset="0"/>
                <a:cs typeface="Times New Roman" panose="02020603050405020304" pitchFamily="18" charset="0"/>
              </a:rPr>
              <a:t>....</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مافي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مثلها</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a:effectLst/>
                <a:latin typeface="Calibri" panose="020F0502020204030204" pitchFamily="34" charset="0"/>
                <a:ea typeface="Calibri" panose="020F0502020204030204" pitchFamily="34" charset="0"/>
                <a:cs typeface="Times New Roman" panose="02020603050405020304" pitchFamily="18" charset="0"/>
              </a:rPr>
              <a:t>3asal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ya</a:t>
            </a:r>
            <a:r>
              <a:rPr lang="en-GB" sz="1100" dirty="0">
                <a:effectLst/>
                <a:latin typeface="Calibri" panose="020F0502020204030204" pitchFamily="34" charset="0"/>
                <a:ea typeface="Calibri" panose="020F0502020204030204" pitchFamily="34" charset="0"/>
                <a:cs typeface="Times New Roman" panose="02020603050405020304" pitchFamily="18" charset="0"/>
              </a:rPr>
              <a:t> 3alam 3asal,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mafi</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mithilha</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she’s like honey, oh world she is like honey. There’s nobody like her</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حلا:ماما</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a:effectLst/>
                <a:latin typeface="Calibri" panose="020F0502020204030204" pitchFamily="34" charset="0"/>
                <a:ea typeface="Calibri" panose="020F0502020204030204" pitchFamily="34" charset="0"/>
                <a:cs typeface="Times New Roman" panose="02020603050405020304" pitchFamily="18" charset="0"/>
              </a:rPr>
              <a:t>oh mom</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مشاعل:ودي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آكلها</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weddi</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aakelha</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I feel like eating her up</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حلا:ماما</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a:effectLst/>
                <a:latin typeface="Calibri" panose="020F0502020204030204" pitchFamily="34" charset="0"/>
                <a:ea typeface="Calibri" panose="020F0502020204030204" pitchFamily="34" charset="0"/>
                <a:cs typeface="Times New Roman" panose="02020603050405020304" pitchFamily="18" charset="0"/>
              </a:rPr>
              <a:t>mama</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oh mom</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مشاعل:يمي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نام</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الله</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يهديك</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يمى</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نام</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يلله</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yumma</a:t>
            </a:r>
            <a:r>
              <a:rPr lang="en-GB" sz="1100" dirty="0">
                <a:effectLst/>
                <a:latin typeface="Calibri" panose="020F0502020204030204" pitchFamily="34" charset="0"/>
                <a:ea typeface="Calibri" panose="020F0502020204030204" pitchFamily="34" charset="0"/>
                <a:cs typeface="Times New Roman" panose="02020603050405020304" pitchFamily="18" charset="0"/>
              </a:rPr>
              <a:t> name Allah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yhadeek</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Yumma</a:t>
            </a:r>
            <a:r>
              <a:rPr lang="en-GB" sz="1100" dirty="0">
                <a:effectLst/>
                <a:latin typeface="Calibri" panose="020F0502020204030204" pitchFamily="34" charset="0"/>
                <a:ea typeface="Calibri" panose="020F0502020204030204" pitchFamily="34" charset="0"/>
                <a:cs typeface="Times New Roman" panose="02020603050405020304" pitchFamily="18" charset="0"/>
              </a:rPr>
              <a:t> Nami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yalla</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my little girl, please sleep, come on sleep</a:t>
            </a:r>
            <a:br>
              <a:rPr lang="en-GB" sz="1100" b="1"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حلا:مابي</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mabi</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I don’t want to</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حمشاعل:يمي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نام</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الله</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يهديك</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يمى</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نام</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يلله</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حyumma</a:t>
            </a:r>
            <a:r>
              <a:rPr lang="en-GB" sz="1100" dirty="0">
                <a:effectLst/>
                <a:latin typeface="Calibri" panose="020F0502020204030204" pitchFamily="34" charset="0"/>
                <a:ea typeface="Calibri" panose="020F0502020204030204" pitchFamily="34" charset="0"/>
                <a:cs typeface="Times New Roman" panose="02020603050405020304" pitchFamily="18" charset="0"/>
              </a:rPr>
              <a:t> name Allah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yhadeek</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Yumma</a:t>
            </a:r>
            <a:r>
              <a:rPr lang="en-GB" sz="1100" dirty="0">
                <a:effectLst/>
                <a:latin typeface="Calibri" panose="020F0502020204030204" pitchFamily="34" charset="0"/>
                <a:ea typeface="Calibri" panose="020F0502020204030204" pitchFamily="34" charset="0"/>
                <a:cs typeface="Times New Roman" panose="02020603050405020304" pitchFamily="18" charset="0"/>
              </a:rPr>
              <a:t> Nami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yalla</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my little girl, please sleep, come on sleep</a:t>
            </a:r>
            <a:endParaRPr lang="en-GB" sz="1100" dirty="0"/>
          </a:p>
        </p:txBody>
      </p:sp>
      <p:sp>
        <p:nvSpPr>
          <p:cNvPr id="7" name="TextBox 6">
            <a:extLst>
              <a:ext uri="{FF2B5EF4-FFF2-40B4-BE49-F238E27FC236}">
                <a16:creationId xmlns:a16="http://schemas.microsoft.com/office/drawing/2014/main" id="{8C9D43F3-C7D4-320C-289C-09B40E0D382F}"/>
              </a:ext>
            </a:extLst>
          </p:cNvPr>
          <p:cNvSpPr txBox="1"/>
          <p:nvPr/>
        </p:nvSpPr>
        <p:spPr>
          <a:xfrm>
            <a:off x="9502537" y="63797"/>
            <a:ext cx="2567561" cy="7025321"/>
          </a:xfrm>
          <a:prstGeom prst="rect">
            <a:avLst/>
          </a:prstGeom>
          <a:noFill/>
        </p:spPr>
        <p:txBody>
          <a:bodyPr wrap="square" rtlCol="0">
            <a:spAutoFit/>
          </a:bodyPr>
          <a:lstStyle/>
          <a:p>
            <a:r>
              <a:rPr lang="en-GB" sz="1100" dirty="0" err="1">
                <a:effectLst/>
                <a:latin typeface="Calibri" panose="020F0502020204030204" pitchFamily="34" charset="0"/>
                <a:ea typeface="Calibri" panose="020F0502020204030204" pitchFamily="34" charset="0"/>
                <a:cs typeface="Times New Roman" panose="02020603050405020304" pitchFamily="18" charset="0"/>
              </a:rPr>
              <a:t>حلا:مابي</a:t>
            </a:r>
            <a:r>
              <a:rPr lang="en-GB" sz="1100" dirty="0">
                <a:effectLst/>
                <a:latin typeface="Calibri" panose="020F0502020204030204" pitchFamily="34" charset="0"/>
                <a:ea typeface="Calibri" panose="020F0502020204030204" pitchFamily="34" charset="0"/>
                <a:cs typeface="Times New Roman" panose="02020603050405020304" pitchFamily="18" charset="0"/>
              </a:rPr>
              <a:t>......</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لا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بغني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اغنيه</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وحده</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وانتي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سمعي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يلا</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mabi</a:t>
            </a:r>
            <a:r>
              <a:rPr lang="en-GB" sz="1100" dirty="0">
                <a:effectLst/>
                <a:latin typeface="Calibri" panose="020F0502020204030204" pitchFamily="34" charset="0"/>
                <a:ea typeface="Calibri" panose="020F0502020204030204" pitchFamily="34" charset="0"/>
                <a:cs typeface="Times New Roman" panose="02020603050405020304" pitchFamily="18" charset="0"/>
              </a:rPr>
              <a:t>. La ba’3ani ‘3neya wa7da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winti</a:t>
            </a:r>
            <a:r>
              <a:rPr lang="en-GB" sz="1100" dirty="0">
                <a:effectLst/>
                <a:latin typeface="Calibri" panose="020F0502020204030204" pitchFamily="34" charset="0"/>
                <a:ea typeface="Calibri" panose="020F0502020204030204" pitchFamily="34" charset="0"/>
                <a:cs typeface="Times New Roman" panose="02020603050405020304" pitchFamily="18" charset="0"/>
              </a:rPr>
              <a:t> sim3ay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yalla</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I don’t want… ill just sing one song and you listen ok</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مشاعل:يلاه</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yalla</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go on then…</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حلا:لا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بغني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اغنيه</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وحده</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وانتي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سمعي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يلا</a:t>
            </a:r>
            <a:r>
              <a:rPr lang="en-GB" sz="1100" dirty="0">
                <a:effectLst/>
                <a:latin typeface="Calibri" panose="020F0502020204030204" pitchFamily="34" charset="0"/>
                <a:ea typeface="Calibri" panose="020F0502020204030204" pitchFamily="34" charset="0"/>
                <a:cs typeface="Times New Roman" panose="02020603050405020304" pitchFamily="18" charset="0"/>
              </a:rPr>
              <a:t>.....</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اوووف</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وميجانا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ويا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مال</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قولو</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يا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سلام</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a:effectLst/>
                <a:latin typeface="Calibri" panose="020F0502020204030204" pitchFamily="34" charset="0"/>
                <a:ea typeface="Calibri" panose="020F0502020204030204" pitchFamily="34" charset="0"/>
                <a:cs typeface="Times New Roman" panose="02020603050405020304" pitchFamily="18" charset="0"/>
              </a:rPr>
              <a:t>La ba’3ani ‘3neya wa7da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winti</a:t>
            </a:r>
            <a:r>
              <a:rPr lang="en-GB" sz="1100" dirty="0">
                <a:effectLst/>
                <a:latin typeface="Calibri" panose="020F0502020204030204" pitchFamily="34" charset="0"/>
                <a:ea typeface="Calibri" panose="020F0502020204030204" pitchFamily="34" charset="0"/>
                <a:cs typeface="Times New Roman" panose="02020603050405020304" pitchFamily="18" charset="0"/>
              </a:rPr>
              <a:t> sim3ay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yalla</a:t>
            </a:r>
            <a:r>
              <a:rPr lang="en-GB" sz="1100" dirty="0">
                <a:effectLst/>
                <a:latin typeface="Calibri" panose="020F0502020204030204" pitchFamily="34" charset="0"/>
                <a:ea typeface="Calibri" panose="020F0502020204030204" pitchFamily="34" charset="0"/>
                <a:cs typeface="Times New Roman" panose="02020603050405020304" pitchFamily="18" charset="0"/>
              </a:rPr>
              <a:t> …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uuff</a:t>
            </a:r>
            <a:r>
              <a:rPr lang="en-GB" sz="1100" dirty="0">
                <a:effectLst/>
                <a:latin typeface="Calibri" panose="020F0502020204030204" pitchFamily="34" charset="0"/>
                <a:ea typeface="Calibri" panose="020F0502020204030204" pitchFamily="34" charset="0"/>
                <a:cs typeface="Times New Roman" panose="02020603050405020304" pitchFamily="18" charset="0"/>
              </a:rPr>
              <a:t>, o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meijana</a:t>
            </a:r>
            <a:r>
              <a:rPr lang="en-GB" sz="1100" dirty="0">
                <a:effectLst/>
                <a:latin typeface="Calibri" panose="020F0502020204030204" pitchFamily="34" charset="0"/>
                <a:ea typeface="Calibri" panose="020F0502020204030204" pitchFamily="34" charset="0"/>
                <a:cs typeface="Times New Roman" panose="02020603050405020304" pitchFamily="18" charset="0"/>
              </a:rPr>
              <a:t>, o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ya</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maal</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golo</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ya</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salam</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ill just sing one song and you listen ok… Off, </a:t>
            </a:r>
            <a:r>
              <a:rPr lang="en-GB" sz="1100" b="1" dirty="0" err="1">
                <a:effectLst/>
                <a:latin typeface="Calibri" panose="020F0502020204030204" pitchFamily="34" charset="0"/>
                <a:ea typeface="Calibri" panose="020F0502020204030204" pitchFamily="34" charset="0"/>
                <a:cs typeface="Times New Roman" panose="02020603050405020304" pitchFamily="18" charset="0"/>
              </a:rPr>
              <a:t>meijana</a:t>
            </a:r>
            <a:r>
              <a:rPr lang="en-GB" sz="1100" b="1" dirty="0">
                <a:effectLst/>
                <a:latin typeface="Calibri" panose="020F0502020204030204" pitchFamily="34" charset="0"/>
                <a:ea typeface="Calibri" panose="020F0502020204030204" pitchFamily="34" charset="0"/>
                <a:cs typeface="Times New Roman" panose="02020603050405020304" pitchFamily="18" charset="0"/>
              </a:rPr>
              <a:t>, O Ya Maal (different traditional songs) everybody say “Ya </a:t>
            </a:r>
            <a:r>
              <a:rPr lang="en-GB" sz="1100" b="1" dirty="0" err="1">
                <a:effectLst/>
                <a:latin typeface="Calibri" panose="020F0502020204030204" pitchFamily="34" charset="0"/>
                <a:ea typeface="Calibri" panose="020F0502020204030204" pitchFamily="34" charset="0"/>
                <a:cs typeface="Times New Roman" panose="02020603050405020304" pitchFamily="18" charset="0"/>
              </a:rPr>
              <a:t>Salaaam</a:t>
            </a:r>
            <a:r>
              <a:rPr lang="en-GB" sz="1100" b="1" dirty="0">
                <a:effectLst/>
                <a:latin typeface="Calibri" panose="020F0502020204030204" pitchFamily="34" charset="0"/>
                <a:ea typeface="Calibri" panose="020F0502020204030204" pitchFamily="34" charset="0"/>
                <a:cs typeface="Times New Roman" panose="02020603050405020304" pitchFamily="18" charset="0"/>
              </a:rPr>
              <a:t>” (meaning, oh amazing)</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مشاعل:يا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سلام</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a:effectLst/>
                <a:latin typeface="Calibri" panose="020F0502020204030204" pitchFamily="34" charset="0"/>
                <a:ea typeface="Calibri" panose="020F0502020204030204" pitchFamily="34" charset="0"/>
                <a:cs typeface="Times New Roman" panose="02020603050405020304" pitchFamily="18" charset="0"/>
              </a:rPr>
              <a:t>Ya Salaam</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”Ya salaam”</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حلا:اووووف</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اوووف</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اوووف</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اوووف</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يا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سلام</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offff</a:t>
            </a:r>
            <a:r>
              <a:rPr lang="en-GB" sz="1100" dirty="0">
                <a:effectLst/>
                <a:latin typeface="Calibri" panose="020F0502020204030204" pitchFamily="34" charset="0"/>
                <a:ea typeface="Calibri" panose="020F0502020204030204" pitchFamily="34" charset="0"/>
                <a:cs typeface="Times New Roman" panose="02020603050405020304" pitchFamily="18" charset="0"/>
              </a:rPr>
              <a:t> off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off</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offff</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ya</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salam</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oh how amazing is this</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مابي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مابي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مابي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مابي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مولازم</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انام</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انا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آخاف</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أخاف</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اخاف</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لحالي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أخاف</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انام</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mabi</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mabi</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mabi</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mabi</a:t>
            </a:r>
            <a:r>
              <a:rPr lang="en-GB" sz="1100" dirty="0">
                <a:effectLst/>
                <a:latin typeface="Calibri" panose="020F0502020204030204" pitchFamily="34" charset="0"/>
                <a:ea typeface="Calibri" panose="020F0502020204030204" pitchFamily="34" charset="0"/>
                <a:cs typeface="Times New Roman" panose="02020603050405020304" pitchFamily="18" charset="0"/>
              </a:rPr>
              <a:t> mu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lazim</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anam</a:t>
            </a:r>
            <a:r>
              <a:rPr lang="en-GB" sz="1100" dirty="0">
                <a:effectLst/>
                <a:latin typeface="Calibri" panose="020F0502020204030204" pitchFamily="34" charset="0"/>
                <a:ea typeface="Calibri" panose="020F0502020204030204" pitchFamily="34" charset="0"/>
                <a:cs typeface="Times New Roman" panose="02020603050405020304" pitchFamily="18" charset="0"/>
              </a:rPr>
              <a:t>, ana a5af, a5af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a5af</a:t>
            </a:r>
            <a:r>
              <a:rPr lang="en-GB" sz="1100" dirty="0">
                <a:effectLst/>
                <a:latin typeface="Calibri" panose="020F0502020204030204" pitchFamily="34" charset="0"/>
                <a:ea typeface="Calibri" panose="020F0502020204030204" pitchFamily="34" charset="0"/>
                <a:cs typeface="Times New Roman" panose="02020603050405020304" pitchFamily="18" charset="0"/>
              </a:rPr>
              <a:t> l7ali a5af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anam</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I don’t want, I don’t want to sleep, </a:t>
            </a:r>
            <a:r>
              <a:rPr lang="en-GB" sz="1100" b="1" dirty="0" err="1">
                <a:effectLst/>
                <a:latin typeface="Calibri" panose="020F0502020204030204" pitchFamily="34" charset="0"/>
                <a:ea typeface="Calibri" panose="020F0502020204030204" pitchFamily="34" charset="0"/>
                <a:cs typeface="Times New Roman" panose="02020603050405020304" pitchFamily="18" charset="0"/>
              </a:rPr>
              <a:t>im</a:t>
            </a:r>
            <a:r>
              <a:rPr lang="en-GB" sz="1100" b="1" dirty="0">
                <a:effectLst/>
                <a:latin typeface="Calibri" panose="020F0502020204030204" pitchFamily="34" charset="0"/>
                <a:ea typeface="Calibri" panose="020F0502020204030204" pitchFamily="34" charset="0"/>
                <a:cs typeface="Times New Roman" panose="02020603050405020304" pitchFamily="18" charset="0"/>
              </a:rPr>
              <a:t> afraid, </a:t>
            </a:r>
            <a:r>
              <a:rPr lang="en-GB" sz="1100" b="1" dirty="0" err="1">
                <a:effectLst/>
                <a:latin typeface="Calibri" panose="020F0502020204030204" pitchFamily="34" charset="0"/>
                <a:ea typeface="Calibri" panose="020F0502020204030204" pitchFamily="34" charset="0"/>
                <a:cs typeface="Times New Roman" panose="02020603050405020304" pitchFamily="18" charset="0"/>
              </a:rPr>
              <a:t>im</a:t>
            </a:r>
            <a:r>
              <a:rPr lang="en-GB" sz="1100" b="1" dirty="0">
                <a:effectLst/>
                <a:latin typeface="Calibri" panose="020F0502020204030204" pitchFamily="34" charset="0"/>
                <a:ea typeface="Calibri" panose="020F0502020204030204" pitchFamily="34" charset="0"/>
                <a:cs typeface="Times New Roman" panose="02020603050405020304" pitchFamily="18" charset="0"/>
              </a:rPr>
              <a:t> afraid to sleep on my own (repeated twice)</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ماماه</a:t>
            </a:r>
            <a:r>
              <a:rPr lang="en-GB" sz="1100" dirty="0">
                <a:effectLst/>
                <a:latin typeface="Calibri" panose="020F0502020204030204" pitchFamily="34" charset="0"/>
                <a:ea typeface="Calibri" panose="020F0502020204030204" pitchFamily="34" charset="0"/>
                <a:cs typeface="Times New Roman" panose="02020603050405020304" pitchFamily="18" charset="0"/>
              </a:rPr>
              <a:t>....</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ماماه</a:t>
            </a:r>
            <a:r>
              <a:rPr lang="en-GB" sz="1100" dirty="0">
                <a:effectLst/>
                <a:latin typeface="Calibri" panose="020F0502020204030204" pitchFamily="34" charset="0"/>
                <a:ea typeface="Calibri" panose="020F0502020204030204" pitchFamily="34" charset="0"/>
                <a:cs typeface="Times New Roman" panose="02020603050405020304" pitchFamily="18" charset="0"/>
              </a:rPr>
              <a:t>.....</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ماماه</a:t>
            </a:r>
            <a:r>
              <a:rPr lang="en-GB" sz="1100" dirty="0">
                <a:effectLst/>
                <a:latin typeface="Calibri" panose="020F0502020204030204" pitchFamily="34" charset="0"/>
                <a:ea typeface="Calibri" panose="020F0502020204030204" pitchFamily="34" charset="0"/>
                <a:cs typeface="Times New Roman" panose="02020603050405020304" pitchFamily="18" charset="0"/>
              </a:rPr>
              <a:t>....</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يلا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روحي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نامي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حبيبتي</a:t>
            </a:r>
            <a:r>
              <a:rPr lang="en-GB" sz="1100" dirty="0">
                <a:effectLst/>
                <a:latin typeface="Calibri" panose="020F0502020204030204" pitchFamily="34" charset="0"/>
                <a:ea typeface="Calibri" panose="020F0502020204030204" pitchFamily="34" charset="0"/>
                <a:cs typeface="Times New Roman" panose="02020603050405020304" pitchFamily="18" charset="0"/>
              </a:rPr>
              <a:t>..</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a:effectLst/>
                <a:latin typeface="Calibri" panose="020F0502020204030204" pitchFamily="34" charset="0"/>
                <a:ea typeface="Calibri" panose="020F0502020204030204" pitchFamily="34" charset="0"/>
                <a:cs typeface="Times New Roman" panose="02020603050405020304" pitchFamily="18" charset="0"/>
              </a:rPr>
              <a:t>mama, mama, mama,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yalla</a:t>
            </a:r>
            <a:r>
              <a:rPr lang="en-GB" sz="1100" dirty="0">
                <a:effectLst/>
                <a:latin typeface="Calibri" panose="020F0502020204030204" pitchFamily="34" charset="0"/>
                <a:ea typeface="Calibri" panose="020F0502020204030204" pitchFamily="34" charset="0"/>
                <a:cs typeface="Times New Roman" panose="02020603050405020304" pitchFamily="18" charset="0"/>
              </a:rPr>
              <a:t> roo7i name 7abibti ..</a:t>
            </a:r>
          </a:p>
          <a:p>
            <a:pPr>
              <a:lnSpc>
                <a:spcPct val="107000"/>
              </a:lnSpc>
              <a:spcAft>
                <a:spcPts val="8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mom, mom, mom (she’s waking up her mother coz the mom fell asleep but she didn’t)… go on my love go to sleep (telling her mom to go to her room and sleep)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100" dirty="0"/>
          </a:p>
        </p:txBody>
      </p:sp>
    </p:spTree>
    <p:extLst>
      <p:ext uri="{BB962C8B-B14F-4D97-AF65-F5344CB8AC3E}">
        <p14:creationId xmlns:p14="http://schemas.microsoft.com/office/powerpoint/2010/main" val="4283600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7ECDC-09B3-01D6-767A-4B10E53FEE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B117E3-C260-DCDE-7AE6-F19F2EA3B3B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F9698CC-878C-4298-718D-9AB5C20B770E}"/>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9531D249-BAB8-B62F-BAFF-5D413ABF7001}"/>
              </a:ext>
            </a:extLst>
          </p:cNvPr>
          <p:cNvPicPr>
            <a:picLocks noChangeAspect="1"/>
          </p:cNvPicPr>
          <p:nvPr/>
        </p:nvPicPr>
        <p:blipFill>
          <a:blip r:embed="rId3"/>
          <a:srcRect b="5306"/>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65363CE2-4A2B-9594-067F-39DED38ED013}"/>
              </a:ext>
            </a:extLst>
          </p:cNvPr>
          <p:cNvSpPr txBox="1"/>
          <p:nvPr/>
        </p:nvSpPr>
        <p:spPr>
          <a:xfrm>
            <a:off x="-1913" y="6277088"/>
            <a:ext cx="6208004"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Mother Tongue</a:t>
            </a:r>
            <a:endParaRPr lang="en-GB" sz="3000" dirty="0"/>
          </a:p>
        </p:txBody>
      </p:sp>
      <p:sp>
        <p:nvSpPr>
          <p:cNvPr id="15" name="TextBox 14">
            <a:extLst>
              <a:ext uri="{FF2B5EF4-FFF2-40B4-BE49-F238E27FC236}">
                <a16:creationId xmlns:a16="http://schemas.microsoft.com/office/drawing/2014/main" id="{890D055E-F5A4-F4B5-C306-C4759DB1CB55}"/>
              </a:ext>
            </a:extLst>
          </p:cNvPr>
          <p:cNvSpPr txBox="1"/>
          <p:nvPr/>
        </p:nvSpPr>
        <p:spPr>
          <a:xfrm>
            <a:off x="495300" y="168465"/>
            <a:ext cx="6208004" cy="1074718"/>
          </a:xfrm>
          <a:prstGeom prst="rect">
            <a:avLst/>
          </a:prstGeom>
          <a:noFill/>
        </p:spPr>
        <p:txBody>
          <a:bodyPr wrap="square">
            <a:spAutoFit/>
          </a:bodyPr>
          <a:lstStyle/>
          <a:p>
            <a:pPr>
              <a:lnSpc>
                <a:spcPct val="107000"/>
              </a:lnSpc>
              <a:spcAft>
                <a:spcPts val="800"/>
              </a:spcAft>
            </a:pP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Judith Nyati</a:t>
            </a:r>
            <a:r>
              <a:rPr lang="en-GB" sz="2000" b="1" dirty="0">
                <a:latin typeface="Avenir Next LT Pro" panose="020B0504020202020204" pitchFamily="34" charset="0"/>
                <a:ea typeface="Calibri" panose="020F0502020204030204" pitchFamily="34" charset="0"/>
                <a:cs typeface="Times New Roman" panose="02020603050405020304" pitchFamily="18" charset="0"/>
              </a:rPr>
              <a:t> (Year 7)</a:t>
            </a: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Horizon Community College</a:t>
            </a:r>
          </a:p>
          <a:p>
            <a:pPr>
              <a:lnSpc>
                <a:spcPct val="107000"/>
              </a:lnSpc>
              <a:spcAft>
                <a:spcPts val="800"/>
              </a:spcAft>
            </a:pPr>
            <a:r>
              <a:rPr lang="en-GB" sz="1400" b="1" dirty="0">
                <a:latin typeface="Avenir Next LT Pro" panose="020B0504020202020204" pitchFamily="34" charset="0"/>
                <a:ea typeface="Calibri" panose="020F0502020204030204" pitchFamily="34" charset="0"/>
                <a:cs typeface="Times New Roman" panose="02020603050405020304" pitchFamily="18" charset="0"/>
              </a:rPr>
              <a:t>Shona</a:t>
            </a:r>
            <a:endParaRPr lang="en-US" sz="1400" b="1" dirty="0">
              <a:effectLst/>
              <a:latin typeface="Avenir Next LT Pro" panose="020B050402020202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3D415D37-F2F0-6B4A-82BB-5274B66C49FB}"/>
              </a:ext>
            </a:extLst>
          </p:cNvPr>
          <p:cNvPicPr>
            <a:picLocks noChangeAspect="1"/>
          </p:cNvPicPr>
          <p:nvPr/>
        </p:nvPicPr>
        <p:blipFill>
          <a:blip r:embed="rId4"/>
          <a:stretch>
            <a:fillRect/>
          </a:stretch>
        </p:blipFill>
        <p:spPr>
          <a:xfrm>
            <a:off x="1733281" y="1144588"/>
            <a:ext cx="8725438" cy="4817555"/>
          </a:xfrm>
          <a:prstGeom prst="rect">
            <a:avLst/>
          </a:prstGeom>
        </p:spPr>
      </p:pic>
    </p:spTree>
    <p:extLst>
      <p:ext uri="{BB962C8B-B14F-4D97-AF65-F5344CB8AC3E}">
        <p14:creationId xmlns:p14="http://schemas.microsoft.com/office/powerpoint/2010/main" val="2804995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855F5-5096-E8FE-5092-B3C3152DC5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121490-ECE8-AD73-7A4E-3A1C5755D00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B1C93E9-89CC-CDA4-EB29-8E011C6B8C44}"/>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00E6B567-7F35-6ECE-A9A7-5CB86EF0C8C1}"/>
              </a:ext>
            </a:extLst>
          </p:cNvPr>
          <p:cNvPicPr>
            <a:picLocks noChangeAspect="1"/>
          </p:cNvPicPr>
          <p:nvPr/>
        </p:nvPicPr>
        <p:blipFill>
          <a:blip r:embed="rId3"/>
          <a:srcRect b="5306"/>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520BECF7-2E24-00A8-6472-14BF8AE26F4B}"/>
              </a:ext>
            </a:extLst>
          </p:cNvPr>
          <p:cNvSpPr txBox="1"/>
          <p:nvPr/>
        </p:nvSpPr>
        <p:spPr>
          <a:xfrm>
            <a:off x="-74249" y="6024418"/>
            <a:ext cx="6208004"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Mother Tongue</a:t>
            </a:r>
            <a:endParaRPr lang="en-GB" sz="3000" dirty="0"/>
          </a:p>
        </p:txBody>
      </p:sp>
      <p:sp>
        <p:nvSpPr>
          <p:cNvPr id="17" name="Rectangle: Rounded Corners 16">
            <a:extLst>
              <a:ext uri="{FF2B5EF4-FFF2-40B4-BE49-F238E27FC236}">
                <a16:creationId xmlns:a16="http://schemas.microsoft.com/office/drawing/2014/main" id="{17A8A0CD-42F4-EBD7-84FF-1D87ACA80C1A}"/>
              </a:ext>
            </a:extLst>
          </p:cNvPr>
          <p:cNvSpPr/>
          <p:nvPr/>
        </p:nvSpPr>
        <p:spPr>
          <a:xfrm>
            <a:off x="3395207" y="33653"/>
            <a:ext cx="7632675" cy="6898105"/>
          </a:xfrm>
          <a:prstGeom prst="roundRect">
            <a:avLst/>
          </a:prstGeom>
          <a:solidFill>
            <a:schemeClr val="accent6">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87F1416-77F9-098E-285A-0BEAB60128C9}"/>
              </a:ext>
            </a:extLst>
          </p:cNvPr>
          <p:cNvSpPr txBox="1"/>
          <p:nvPr/>
        </p:nvSpPr>
        <p:spPr>
          <a:xfrm>
            <a:off x="3733284" y="470985"/>
            <a:ext cx="5699474" cy="2592441"/>
          </a:xfrm>
          <a:prstGeom prst="rect">
            <a:avLst/>
          </a:prstGeom>
          <a:noFill/>
        </p:spPr>
        <p:txBody>
          <a:bodyPr wrap="square" rtlCol="0">
            <a:spAutoFit/>
          </a:bodyPr>
          <a:lstStyle/>
          <a:p>
            <a:pPr>
              <a:lnSpc>
                <a:spcPct val="107000"/>
              </a:lnSpc>
              <a:spcAft>
                <a:spcPts val="800"/>
              </a:spcAft>
            </a:pPr>
            <a:r>
              <a:rPr lang="en-GB" sz="1400" b="1" dirty="0" err="1">
                <a:effectLst/>
                <a:latin typeface="Calibri" panose="020F0502020204030204" pitchFamily="34" charset="0"/>
                <a:ea typeface="Calibri" panose="020F0502020204030204" pitchFamily="34" charset="0"/>
                <a:cs typeface="Times New Roman" panose="02020603050405020304" pitchFamily="18" charset="0"/>
              </a:rPr>
              <a:t>Nhai</a:t>
            </a:r>
            <a:r>
              <a:rPr lang="en-GB" sz="1400" b="1" dirty="0">
                <a:effectLst/>
                <a:latin typeface="Calibri" panose="020F0502020204030204" pitchFamily="34" charset="0"/>
                <a:ea typeface="Calibri" panose="020F0502020204030204" pitchFamily="34" charset="0"/>
                <a:cs typeface="Times New Roman" panose="02020603050405020304" pitchFamily="18" charset="0"/>
              </a:rPr>
              <a:t> </a:t>
            </a:r>
            <a:r>
              <a:rPr lang="en-GB" sz="1400" b="1" dirty="0" err="1">
                <a:effectLst/>
                <a:latin typeface="Calibri" panose="020F0502020204030204" pitchFamily="34" charset="0"/>
                <a:ea typeface="Calibri" panose="020F0502020204030204" pitchFamily="34" charset="0"/>
                <a:cs typeface="Times New Roman" panose="02020603050405020304" pitchFamily="18" charset="0"/>
              </a:rPr>
              <a:t>ndotangira</a:t>
            </a:r>
            <a:r>
              <a:rPr lang="en-GB" sz="1400" b="1" dirty="0">
                <a:effectLst/>
                <a:latin typeface="Calibri" panose="020F0502020204030204" pitchFamily="34" charset="0"/>
                <a:ea typeface="Calibri" panose="020F0502020204030204" pitchFamily="34" charset="0"/>
                <a:cs typeface="Times New Roman" panose="02020603050405020304" pitchFamily="18" charset="0"/>
              </a:rPr>
              <a:t> </a:t>
            </a:r>
            <a:r>
              <a:rPr lang="en-GB" sz="1400" b="1" dirty="0" err="1">
                <a:effectLst/>
                <a:latin typeface="Calibri" panose="020F0502020204030204" pitchFamily="34" charset="0"/>
                <a:ea typeface="Calibri" panose="020F0502020204030204" pitchFamily="34" charset="0"/>
                <a:cs typeface="Times New Roman" panose="02020603050405020304" pitchFamily="18" charset="0"/>
              </a:rPr>
              <a:t>papi</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err="1">
                <a:effectLst/>
                <a:latin typeface="Calibri" panose="020F0502020204030204" pitchFamily="34" charset="0"/>
                <a:ea typeface="Calibri" panose="020F0502020204030204" pitchFamily="34" charset="0"/>
                <a:cs typeface="Times New Roman" panose="02020603050405020304" pitchFamily="18" charset="0"/>
              </a:rPr>
              <a:t>Kubva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kunzvimbo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dzinoshamisa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dzechisirwo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kusvika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kumagariro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akapfuma</a:t>
            </a:r>
            <a:r>
              <a:rPr lang="en-GB" sz="1400" dirty="0">
                <a:effectLst/>
                <a:latin typeface="Calibri" panose="020F0502020204030204" pitchFamily="34" charset="0"/>
                <a:ea typeface="Calibri" panose="020F0502020204030204" pitchFamily="34" charset="0"/>
                <a:cs typeface="Times New Roman" panose="02020603050405020304" pitchFamily="18" charset="0"/>
              </a:rPr>
              <a:t>, Zimbabwe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inobata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mukati</a:t>
            </a:r>
            <a:r>
              <a:rPr lang="en-GB" sz="1400" dirty="0">
                <a:effectLst/>
                <a:latin typeface="Calibri" panose="020F0502020204030204" pitchFamily="34" charset="0"/>
                <a:ea typeface="Calibri" panose="020F0502020204030204" pitchFamily="34" charset="0"/>
                <a:cs typeface="Times New Roman" panose="02020603050405020304" pitchFamily="18" charset="0"/>
              </a:rPr>
              <a:t> mayo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runako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runoshamisa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rusina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kujaira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mune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imwe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nyika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ipi</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zvayo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Zvamazvirokwazvo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Rinoropafadzwa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namakomo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makuru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nzizi</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dzinopfachukira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dzinoyerera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dzakadzika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uye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dzakafara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neibvu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runokosheswa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nevagari</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vemo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zvakare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nevatorwa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Ndirimugari</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wenhaka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anozvikudza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wezviwanikwa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zvake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Mugadziri</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uye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anotora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chikamu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mutsika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nemagariro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ane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simba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Ndinonzwa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kukudzwa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kuva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muZimbabwe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uye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kudaidza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kuti</a:t>
            </a:r>
            <a:r>
              <a:rPr lang="en-GB" sz="1400" dirty="0">
                <a:effectLst/>
                <a:latin typeface="Calibri" panose="020F0502020204030204" pitchFamily="34" charset="0"/>
                <a:ea typeface="Calibri" panose="020F0502020204030204" pitchFamily="34" charset="0"/>
                <a:cs typeface="Times New Roman" panose="02020603050405020304" pitchFamily="18" charset="0"/>
              </a:rPr>
              <a:t> Zimbabwe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yakanaka</a:t>
            </a:r>
            <a:r>
              <a:rPr lang="en-GB" sz="1400" dirty="0">
                <a:effectLst/>
                <a:latin typeface="Calibri" panose="020F0502020204030204" pitchFamily="34" charset="0"/>
                <a:ea typeface="Calibri" panose="020F0502020204030204" pitchFamily="34" charset="0"/>
                <a:cs typeface="Times New Roman" panose="02020603050405020304" pitchFamily="18" charset="0"/>
              </a:rPr>
              <a:t>, musha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wangu</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Written by Lynne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Mushambi</a:t>
            </a:r>
            <a:r>
              <a:rPr lang="en-GB" sz="1400" dirty="0">
                <a:effectLst/>
                <a:latin typeface="Calibri" panose="020F0502020204030204" pitchFamily="34" charset="0"/>
                <a:ea typeface="Calibri" panose="020F0502020204030204" pitchFamily="34" charset="0"/>
                <a:cs typeface="Times New Roman" panose="02020603050405020304" pitchFamily="18" charset="0"/>
              </a:rPr>
              <a:t> (Shona)</a:t>
            </a:r>
          </a:p>
        </p:txBody>
      </p:sp>
      <p:sp>
        <p:nvSpPr>
          <p:cNvPr id="15" name="TextBox 14">
            <a:extLst>
              <a:ext uri="{FF2B5EF4-FFF2-40B4-BE49-F238E27FC236}">
                <a16:creationId xmlns:a16="http://schemas.microsoft.com/office/drawing/2014/main" id="{926092F3-3891-F2C7-8FE6-C7FB1340815B}"/>
              </a:ext>
            </a:extLst>
          </p:cNvPr>
          <p:cNvSpPr txBox="1"/>
          <p:nvPr/>
        </p:nvSpPr>
        <p:spPr>
          <a:xfrm>
            <a:off x="303364" y="752958"/>
            <a:ext cx="6208004" cy="1506631"/>
          </a:xfrm>
          <a:prstGeom prst="rect">
            <a:avLst/>
          </a:prstGeom>
          <a:noFill/>
        </p:spPr>
        <p:txBody>
          <a:bodyPr wrap="square">
            <a:spAutoFit/>
          </a:bodyPr>
          <a:lstStyle/>
          <a:p>
            <a:pPr>
              <a:lnSpc>
                <a:spcPct val="107000"/>
              </a:lnSpc>
              <a:spcAft>
                <a:spcPts val="800"/>
              </a:spcAft>
            </a:pP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Lynne </a:t>
            </a:r>
            <a:r>
              <a:rPr lang="en-GB" sz="2000" b="1" dirty="0" err="1">
                <a:effectLst/>
                <a:latin typeface="Avenir Next LT Pro" panose="020B0504020202020204" pitchFamily="34" charset="0"/>
                <a:ea typeface="Calibri" panose="020F0502020204030204" pitchFamily="34" charset="0"/>
                <a:cs typeface="Times New Roman" panose="02020603050405020304" pitchFamily="18" charset="0"/>
              </a:rPr>
              <a:t>Mushambi</a:t>
            </a:r>
            <a:r>
              <a:rPr lang="en-GB" sz="2000" b="1" dirty="0">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2000" b="1" dirty="0">
                <a:latin typeface="Avenir Next LT Pro" panose="020B0504020202020204" pitchFamily="34" charset="0"/>
                <a:ea typeface="Calibri" panose="020F0502020204030204" pitchFamily="34" charset="0"/>
                <a:cs typeface="Times New Roman" panose="02020603050405020304" pitchFamily="18" charset="0"/>
              </a:rPr>
              <a:t>(Year 7)</a:t>
            </a: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Horizon Community College</a:t>
            </a:r>
          </a:p>
          <a:p>
            <a:pPr>
              <a:lnSpc>
                <a:spcPct val="107000"/>
              </a:lnSpc>
              <a:spcAft>
                <a:spcPts val="800"/>
              </a:spcAft>
            </a:pPr>
            <a:r>
              <a:rPr lang="en-GB" sz="1400" b="1" dirty="0">
                <a:latin typeface="Avenir Next LT Pro" panose="020B0504020202020204" pitchFamily="34" charset="0"/>
                <a:ea typeface="Calibri" panose="020F0502020204030204" pitchFamily="34" charset="0"/>
                <a:cs typeface="Times New Roman" panose="02020603050405020304" pitchFamily="18" charset="0"/>
              </a:rPr>
              <a:t>Shona</a:t>
            </a:r>
            <a:endParaRPr lang="en-US" sz="1400" b="1"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5C1913D-DB14-6F34-0743-D4904DF11634}"/>
              </a:ext>
            </a:extLst>
          </p:cNvPr>
          <p:cNvSpPr txBox="1"/>
          <p:nvPr/>
        </p:nvSpPr>
        <p:spPr>
          <a:xfrm>
            <a:off x="4888259" y="3546179"/>
            <a:ext cx="5557652" cy="3520516"/>
          </a:xfrm>
          <a:prstGeom prst="rect">
            <a:avLst/>
          </a:prstGeom>
          <a:noFill/>
        </p:spPr>
        <p:txBody>
          <a:bodyPr wrap="square" rtlCol="0">
            <a:spAutoFit/>
          </a:bodyPr>
          <a:lstStyle/>
          <a:p>
            <a:pPr>
              <a:lnSpc>
                <a:spcPct val="107000"/>
              </a:lnSpc>
              <a:spcAft>
                <a:spcPts val="80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POEM : MY COUNTRY</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English</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Oh, where to start</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From her beautiful natural wonders to her rich culture, Zimbabwe holds within her boarders striking beauty unaccustomed to any other land.</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Indeed, she is blessed with her mighty mountains, cascading rivers that flow deep and wide, and fertile lands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savored</a:t>
            </a:r>
            <a:r>
              <a:rPr lang="en-GB" sz="1400" dirty="0">
                <a:effectLst/>
                <a:latin typeface="Calibri" panose="020F0502020204030204" pitchFamily="34" charset="0"/>
                <a:ea typeface="Calibri" panose="020F0502020204030204" pitchFamily="34" charset="0"/>
                <a:cs typeface="Times New Roman" panose="02020603050405020304" pitchFamily="18" charset="0"/>
              </a:rPr>
              <a:t> by the locals and foreigners from all over the globe</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 am a proud inheritor of her natural resources; A creator of and participant in her vibrant traditions and cultures. I feel proud to be Zimbabwean and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honored</a:t>
            </a:r>
            <a:r>
              <a:rPr lang="en-GB" sz="1400" dirty="0">
                <a:effectLst/>
                <a:latin typeface="Calibri" panose="020F0502020204030204" pitchFamily="34" charset="0"/>
                <a:ea typeface="Calibri" panose="020F0502020204030204" pitchFamily="34" charset="0"/>
                <a:cs typeface="Times New Roman" panose="02020603050405020304" pitchFamily="18" charset="0"/>
              </a:rPr>
              <a:t> to call wondrously lovely Zimbabwe my home.</a:t>
            </a:r>
          </a:p>
          <a:p>
            <a:endParaRPr lang="en-GB" dirty="0"/>
          </a:p>
        </p:txBody>
      </p:sp>
    </p:spTree>
    <p:extLst>
      <p:ext uri="{BB962C8B-B14F-4D97-AF65-F5344CB8AC3E}">
        <p14:creationId xmlns:p14="http://schemas.microsoft.com/office/powerpoint/2010/main" val="1636133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EEA4A-3231-A730-0FE0-629845C5B6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608669-B841-4113-6314-DB1A0765705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34FD5D3-62B5-7769-E171-A8D08E972EB3}"/>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2F4F23D1-929B-3905-7006-5DC4CB13B743}"/>
              </a:ext>
            </a:extLst>
          </p:cNvPr>
          <p:cNvPicPr>
            <a:picLocks noChangeAspect="1"/>
          </p:cNvPicPr>
          <p:nvPr/>
        </p:nvPicPr>
        <p:blipFill>
          <a:blip r:embed="rId3"/>
          <a:srcRect b="5306"/>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0DA7A0C3-0632-F8A8-3C8F-D4D8C71D1DBA}"/>
              </a:ext>
            </a:extLst>
          </p:cNvPr>
          <p:cNvSpPr txBox="1"/>
          <p:nvPr/>
        </p:nvSpPr>
        <p:spPr>
          <a:xfrm>
            <a:off x="-74249" y="6024418"/>
            <a:ext cx="6208004"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Mother Tongue</a:t>
            </a:r>
            <a:endParaRPr lang="en-GB" sz="3000" dirty="0"/>
          </a:p>
        </p:txBody>
      </p:sp>
      <p:sp>
        <p:nvSpPr>
          <p:cNvPr id="17" name="Rectangle: Rounded Corners 16">
            <a:extLst>
              <a:ext uri="{FF2B5EF4-FFF2-40B4-BE49-F238E27FC236}">
                <a16:creationId xmlns:a16="http://schemas.microsoft.com/office/drawing/2014/main" id="{113406AA-F376-C3F8-3B3C-63196852D377}"/>
              </a:ext>
            </a:extLst>
          </p:cNvPr>
          <p:cNvSpPr/>
          <p:nvPr/>
        </p:nvSpPr>
        <p:spPr>
          <a:xfrm>
            <a:off x="5692965" y="33653"/>
            <a:ext cx="5334917" cy="6898105"/>
          </a:xfrm>
          <a:prstGeom prst="roundRect">
            <a:avLst/>
          </a:prstGeom>
          <a:solidFill>
            <a:schemeClr val="accent6">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BD0F80DD-7C19-09D9-0689-B8AC3135DD2C}"/>
              </a:ext>
            </a:extLst>
          </p:cNvPr>
          <p:cNvSpPr txBox="1"/>
          <p:nvPr/>
        </p:nvSpPr>
        <p:spPr>
          <a:xfrm>
            <a:off x="223748" y="558630"/>
            <a:ext cx="6208004" cy="1074718"/>
          </a:xfrm>
          <a:prstGeom prst="rect">
            <a:avLst/>
          </a:prstGeom>
          <a:noFill/>
        </p:spPr>
        <p:txBody>
          <a:bodyPr wrap="square">
            <a:spAutoFit/>
          </a:bodyPr>
          <a:lstStyle/>
          <a:p>
            <a:pPr>
              <a:lnSpc>
                <a:spcPct val="107000"/>
              </a:lnSpc>
              <a:spcAft>
                <a:spcPts val="800"/>
              </a:spcAft>
            </a:pP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Scarlett Green</a:t>
            </a:r>
            <a:r>
              <a:rPr lang="en-GB" sz="2000" b="1" dirty="0">
                <a:latin typeface="Avenir Next LT Pro" panose="020B0504020202020204" pitchFamily="34" charset="0"/>
                <a:ea typeface="Calibri" panose="020F0502020204030204" pitchFamily="34" charset="0"/>
                <a:cs typeface="Times New Roman" panose="02020603050405020304" pitchFamily="18" charset="0"/>
              </a:rPr>
              <a:t> (Year 7)</a:t>
            </a: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Horizon Community College</a:t>
            </a:r>
          </a:p>
          <a:p>
            <a:pPr>
              <a:lnSpc>
                <a:spcPct val="107000"/>
              </a:lnSpc>
              <a:spcAft>
                <a:spcPts val="800"/>
              </a:spcAft>
            </a:pPr>
            <a:r>
              <a:rPr lang="en-GB" sz="1400" b="1" dirty="0">
                <a:effectLst/>
                <a:latin typeface="Avenir Next LT Pro" panose="020B0504020202020204" pitchFamily="34" charset="0"/>
                <a:ea typeface="Calibri" panose="020F0502020204030204" pitchFamily="34" charset="0"/>
                <a:cs typeface="Times New Roman" panose="02020603050405020304" pitchFamily="18" charset="0"/>
              </a:rPr>
              <a:t>Korean</a:t>
            </a:r>
            <a:endParaRPr lang="en-US" sz="1400" b="1"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4718C481-995C-7FC9-9C6D-FDFD1E5C7362}"/>
              </a:ext>
            </a:extLst>
          </p:cNvPr>
          <p:cNvSpPr txBox="1"/>
          <p:nvPr/>
        </p:nvSpPr>
        <p:spPr>
          <a:xfrm>
            <a:off x="1288454" y="2326359"/>
            <a:ext cx="4078593" cy="984885"/>
          </a:xfrm>
          <a:prstGeom prst="rect">
            <a:avLst/>
          </a:prstGeom>
          <a:noFill/>
        </p:spPr>
        <p:txBody>
          <a:bodyPr wrap="square" rtlCol="0">
            <a:spAutoFit/>
          </a:bodyPr>
          <a:lstStyle/>
          <a:p>
            <a:r>
              <a:rPr lang="en-GB" sz="1400" i="1" dirty="0">
                <a:effectLst/>
                <a:latin typeface="Avenir Next LT Pro Light" panose="020B0304020202020204" pitchFamily="34" charset="0"/>
                <a:ea typeface="Calibri" panose="020F0502020204030204" pitchFamily="34" charset="0"/>
                <a:cs typeface="Times New Roman" panose="02020603050405020304" pitchFamily="18" charset="0"/>
              </a:rPr>
              <a:t>This poem makes me feel upset but as it moves further along into the poem it makes me feel sympathy for nature and makes me realise how much the earth goes through but still remains</a:t>
            </a:r>
            <a:r>
              <a:rPr lang="en-GB" sz="1600" i="1" dirty="0">
                <a:latin typeface="Avenir Next LT Pro" panose="020B0504020202020204" pitchFamily="34" charset="0"/>
                <a:ea typeface="Calibri" panose="020F0502020204030204" pitchFamily="34" charset="0"/>
                <a:cs typeface="Times New Roman" panose="02020603050405020304" pitchFamily="18" charset="0"/>
              </a:rPr>
              <a:t>.</a:t>
            </a:r>
            <a:endParaRPr lang="en-GB" sz="1400" i="1" dirty="0">
              <a:effectLst/>
              <a:latin typeface="Avenir Next LT Pro Light" panose="020B030402020202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67B003F6-695E-FAA6-1CE7-DBD230D1BF28}"/>
              </a:ext>
            </a:extLst>
          </p:cNvPr>
          <p:cNvPicPr>
            <a:picLocks noChangeAspect="1"/>
          </p:cNvPicPr>
          <p:nvPr/>
        </p:nvPicPr>
        <p:blipFill>
          <a:blip r:embed="rId4"/>
          <a:stretch>
            <a:fillRect/>
          </a:stretch>
        </p:blipFill>
        <p:spPr>
          <a:xfrm>
            <a:off x="6396124" y="259642"/>
            <a:ext cx="3951208" cy="6103205"/>
          </a:xfrm>
          <a:prstGeom prst="rect">
            <a:avLst/>
          </a:prstGeom>
        </p:spPr>
      </p:pic>
    </p:spTree>
    <p:extLst>
      <p:ext uri="{BB962C8B-B14F-4D97-AF65-F5344CB8AC3E}">
        <p14:creationId xmlns:p14="http://schemas.microsoft.com/office/powerpoint/2010/main" val="3148777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6A7B9-EA22-D8A2-5687-0D1A2F168C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D55BE1-2323-548F-1980-39290705008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01D697E-21A0-F7D6-4D66-9A20261F040E}"/>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2C02B315-95FC-4D4B-81CC-3DC35CF4FC4F}"/>
              </a:ext>
            </a:extLst>
          </p:cNvPr>
          <p:cNvPicPr>
            <a:picLocks noChangeAspect="1"/>
          </p:cNvPicPr>
          <p:nvPr/>
        </p:nvPicPr>
        <p:blipFill>
          <a:blip r:embed="rId2"/>
          <a:srcRect b="8417"/>
          <a:stretch/>
        </p:blipFill>
        <p:spPr>
          <a:xfrm>
            <a:off x="0" y="1390"/>
            <a:ext cx="12192000" cy="6856610"/>
          </a:xfrm>
          <a:prstGeom prst="rect">
            <a:avLst/>
          </a:prstGeom>
        </p:spPr>
      </p:pic>
      <p:sp>
        <p:nvSpPr>
          <p:cNvPr id="7" name="TextBox 6">
            <a:extLst>
              <a:ext uri="{FF2B5EF4-FFF2-40B4-BE49-F238E27FC236}">
                <a16:creationId xmlns:a16="http://schemas.microsoft.com/office/drawing/2014/main" id="{8C37ACD3-1A04-1F93-05E1-67969DB4265E}"/>
              </a:ext>
            </a:extLst>
          </p:cNvPr>
          <p:cNvSpPr txBox="1"/>
          <p:nvPr/>
        </p:nvSpPr>
        <p:spPr>
          <a:xfrm>
            <a:off x="4110538" y="3044279"/>
            <a:ext cx="6208004" cy="769441"/>
          </a:xfrm>
          <a:prstGeom prst="rect">
            <a:avLst/>
          </a:prstGeom>
          <a:noFill/>
        </p:spPr>
        <p:txBody>
          <a:bodyPr wrap="square">
            <a:spAutoFit/>
          </a:bodyPr>
          <a:lstStyle/>
          <a:p>
            <a:r>
              <a:rPr lang="en-GB" sz="4400" dirty="0">
                <a:latin typeface="Modern Love" panose="04090805081005020601" pitchFamily="82" charset="0"/>
                <a:cs typeface="Cavolini" panose="03000502040302020204" pitchFamily="66" charset="0"/>
              </a:rPr>
              <a:t>Other Tongue</a:t>
            </a:r>
            <a:endParaRPr lang="en-GB" sz="4400" dirty="0"/>
          </a:p>
        </p:txBody>
      </p:sp>
    </p:spTree>
    <p:extLst>
      <p:ext uri="{BB962C8B-B14F-4D97-AF65-F5344CB8AC3E}">
        <p14:creationId xmlns:p14="http://schemas.microsoft.com/office/powerpoint/2010/main" val="2921397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1FA5B-79AB-A363-406B-5D0B31F3A5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73C81F-8D8A-C974-5A7B-0A661B2212C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36AE186-3A2C-4EB8-B904-5D8C2937E7EE}"/>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E30FFF0-B608-F04A-00C6-BA8C932C4E73}"/>
              </a:ext>
            </a:extLst>
          </p:cNvPr>
          <p:cNvPicPr>
            <a:picLocks noChangeAspect="1"/>
          </p:cNvPicPr>
          <p:nvPr/>
        </p:nvPicPr>
        <p:blipFill>
          <a:blip r:embed="rId2"/>
          <a:srcRect b="7452"/>
          <a:stretch/>
        </p:blipFill>
        <p:spPr>
          <a:xfrm>
            <a:off x="0" y="1390"/>
            <a:ext cx="12192000" cy="6856610"/>
          </a:xfrm>
          <a:prstGeom prst="rect">
            <a:avLst/>
          </a:prstGeom>
        </p:spPr>
      </p:pic>
      <p:sp>
        <p:nvSpPr>
          <p:cNvPr id="8" name="TextBox 7">
            <a:extLst>
              <a:ext uri="{FF2B5EF4-FFF2-40B4-BE49-F238E27FC236}">
                <a16:creationId xmlns:a16="http://schemas.microsoft.com/office/drawing/2014/main" id="{3E6A8332-07E7-6455-BAE2-A3B5ADAE02C1}"/>
              </a:ext>
            </a:extLst>
          </p:cNvPr>
          <p:cNvSpPr txBox="1"/>
          <p:nvPr/>
        </p:nvSpPr>
        <p:spPr>
          <a:xfrm>
            <a:off x="4119302" y="365125"/>
            <a:ext cx="4210659" cy="769441"/>
          </a:xfrm>
          <a:prstGeom prst="rect">
            <a:avLst/>
          </a:prstGeom>
          <a:noFill/>
        </p:spPr>
        <p:txBody>
          <a:bodyPr wrap="square">
            <a:spAutoFit/>
          </a:bodyPr>
          <a:lstStyle/>
          <a:p>
            <a:r>
              <a:rPr lang="en-GB" sz="4400" dirty="0">
                <a:latin typeface="Modern Love" panose="04090805081005020601" pitchFamily="82" charset="0"/>
                <a:cs typeface="Cavolini" panose="03000502040302020204" pitchFamily="66" charset="0"/>
              </a:rPr>
              <a:t>Other Tongue</a:t>
            </a:r>
            <a:endParaRPr lang="en-GB" sz="4400" dirty="0"/>
          </a:p>
        </p:txBody>
      </p:sp>
      <p:sp>
        <p:nvSpPr>
          <p:cNvPr id="10" name="TextBox 9">
            <a:extLst>
              <a:ext uri="{FF2B5EF4-FFF2-40B4-BE49-F238E27FC236}">
                <a16:creationId xmlns:a16="http://schemas.microsoft.com/office/drawing/2014/main" id="{3283795A-CDF7-8D47-5C79-471A1D804EA2}"/>
              </a:ext>
            </a:extLst>
          </p:cNvPr>
          <p:cNvSpPr txBox="1"/>
          <p:nvPr/>
        </p:nvSpPr>
        <p:spPr>
          <a:xfrm>
            <a:off x="3047071" y="2132716"/>
            <a:ext cx="6094140" cy="3349187"/>
          </a:xfrm>
          <a:prstGeom prst="rect">
            <a:avLst/>
          </a:prstGeom>
          <a:noFill/>
        </p:spPr>
        <p:txBody>
          <a:bodyPr wrap="square">
            <a:spAutoFit/>
          </a:bodyPr>
          <a:lstStyle/>
          <a:p>
            <a:pPr algn="ctr">
              <a:lnSpc>
                <a:spcPct val="90000"/>
              </a:lnSpc>
              <a:spcBef>
                <a:spcPts val="1000"/>
              </a:spcBef>
            </a:pPr>
            <a:r>
              <a:rPr lang="en-GB" i="0" dirty="0">
                <a:solidFill>
                  <a:schemeClr val="tx1"/>
                </a:solidFill>
                <a:latin typeface="Avenir Next LT Pro"/>
                <a:cs typeface="Calibri Light"/>
              </a:rPr>
              <a:t>Other Tongue invites young people to be creative in a language they are learning by creating an original poem or a song.</a:t>
            </a:r>
          </a:p>
          <a:p>
            <a:pPr algn="ctr">
              <a:lnSpc>
                <a:spcPct val="90000"/>
              </a:lnSpc>
              <a:spcBef>
                <a:spcPts val="1000"/>
              </a:spcBef>
            </a:pPr>
            <a:r>
              <a:rPr lang="en-GB" i="0" dirty="0">
                <a:solidFill>
                  <a:schemeClr val="tx1"/>
                </a:solidFill>
                <a:latin typeface="Avenir Next LT Pro"/>
                <a:cs typeface="Calibri Light"/>
              </a:rPr>
              <a:t>These poems were read by native speakers of the language, who have shared their comments about the poems and what they liked about them. </a:t>
            </a:r>
          </a:p>
          <a:p>
            <a:pPr algn="ctr">
              <a:lnSpc>
                <a:spcPct val="90000"/>
              </a:lnSpc>
              <a:spcBef>
                <a:spcPts val="1000"/>
              </a:spcBef>
            </a:pPr>
            <a:r>
              <a:rPr lang="en-GB" sz="1800" dirty="0">
                <a:latin typeface="Avenir Next LT Pro"/>
              </a:rPr>
              <a:t>We asked everyone to say something about why they wanted to share their particular poem,</a:t>
            </a:r>
            <a:r>
              <a:rPr lang="en-GB" dirty="0">
                <a:latin typeface="Avenir Next LT Pro"/>
              </a:rPr>
              <a:t> published here in italics.</a:t>
            </a:r>
          </a:p>
          <a:p>
            <a:pPr>
              <a:lnSpc>
                <a:spcPct val="90000"/>
              </a:lnSpc>
              <a:spcBef>
                <a:spcPts val="1000"/>
              </a:spcBef>
            </a:pPr>
            <a:endParaRPr lang="en-GB" dirty="0">
              <a:latin typeface="Avenir Next LT Pro"/>
            </a:endParaRPr>
          </a:p>
          <a:p>
            <a:pPr>
              <a:lnSpc>
                <a:spcPct val="90000"/>
              </a:lnSpc>
              <a:spcBef>
                <a:spcPts val="1000"/>
              </a:spcBef>
            </a:pPr>
            <a:endParaRPr lang="en-GB" dirty="0"/>
          </a:p>
        </p:txBody>
      </p:sp>
    </p:spTree>
    <p:extLst>
      <p:ext uri="{BB962C8B-B14F-4D97-AF65-F5344CB8AC3E}">
        <p14:creationId xmlns:p14="http://schemas.microsoft.com/office/powerpoint/2010/main" val="2801146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F96F0-859B-C4CA-07CB-9DC0A0975B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DA5852-94C9-A32C-8FD7-CA18AE06163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E829906-B0B0-467F-6D0F-71E07D24A217}"/>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202D5502-F076-6DC2-7BD4-58EB168BFAC2}"/>
              </a:ext>
            </a:extLst>
          </p:cNvPr>
          <p:cNvPicPr>
            <a:picLocks noChangeAspect="1"/>
          </p:cNvPicPr>
          <p:nvPr/>
        </p:nvPicPr>
        <p:blipFill>
          <a:blip r:embed="rId2"/>
          <a:srcRect b="5306"/>
          <a:stretch/>
        </p:blipFill>
        <p:spPr>
          <a:xfrm rot="10800000">
            <a:off x="0" y="-1"/>
            <a:ext cx="12192000" cy="6856609"/>
          </a:xfrm>
          <a:prstGeom prst="rect">
            <a:avLst/>
          </a:prstGeom>
        </p:spPr>
      </p:pic>
      <p:sp>
        <p:nvSpPr>
          <p:cNvPr id="6" name="TextBox 5">
            <a:extLst>
              <a:ext uri="{FF2B5EF4-FFF2-40B4-BE49-F238E27FC236}">
                <a16:creationId xmlns:a16="http://schemas.microsoft.com/office/drawing/2014/main" id="{D4B92D32-B1BC-8ED9-0E09-521C5B3B391F}"/>
              </a:ext>
            </a:extLst>
          </p:cNvPr>
          <p:cNvSpPr txBox="1"/>
          <p:nvPr/>
        </p:nvSpPr>
        <p:spPr>
          <a:xfrm>
            <a:off x="2908453" y="1690688"/>
            <a:ext cx="6147412" cy="4524315"/>
          </a:xfrm>
          <a:prstGeom prst="rect">
            <a:avLst/>
          </a:prstGeom>
          <a:noFill/>
        </p:spPr>
        <p:txBody>
          <a:bodyPr wrap="square" rtlCol="0">
            <a:spAutoFit/>
          </a:bodyPr>
          <a:lstStyle/>
          <a:p>
            <a:pPr algn="ctr"/>
            <a:r>
              <a:rPr lang="en-GB" b="0" i="0" dirty="0">
                <a:solidFill>
                  <a:srgbClr val="212529"/>
                </a:solidFill>
                <a:effectLst/>
                <a:latin typeface="Avenir Next LT Pro Light" panose="020B0304020202020204" pitchFamily="34" charset="0"/>
              </a:rPr>
              <a:t>Mother Tongue Other Tongue is a multilingual poetry project, created as a Laureate Education Project by Professor Carol Ann Duffy DBE (UK Poet Laureate 2009-2019) to celebrate cultural diversity and the many languages spoken in schools across the UK. This initiative originally began running in the North West, coordinated by the Manchester Poetry Library at Manchester Metropolitan University. </a:t>
            </a:r>
          </a:p>
          <a:p>
            <a:pPr algn="ctr"/>
            <a:endParaRPr lang="en-GB" dirty="0">
              <a:solidFill>
                <a:srgbClr val="212529"/>
              </a:solidFill>
              <a:latin typeface="Avenir Next LT Pro Light" panose="020B0304020202020204" pitchFamily="34" charset="0"/>
            </a:endParaRPr>
          </a:p>
          <a:p>
            <a:pPr algn="ctr"/>
            <a:r>
              <a:rPr lang="en-GB" b="0" i="0" dirty="0">
                <a:solidFill>
                  <a:srgbClr val="212529"/>
                </a:solidFill>
                <a:effectLst/>
                <a:latin typeface="Avenir Next LT Pro Light" panose="020B0304020202020204" pitchFamily="34" charset="0"/>
              </a:rPr>
              <a:t>As part of Leeds Language Week, the University of Leeds, Routes into Languages Yorkshire and Humberside, and the Camões Centre for Portuguese Language at the University of Leeds hosted two separate poetry competitions. The winning entries have been published </a:t>
            </a:r>
            <a:r>
              <a:rPr lang="en-GB" dirty="0">
                <a:solidFill>
                  <a:srgbClr val="212529"/>
                </a:solidFill>
                <a:latin typeface="Avenir Next LT Pro Light" panose="020B0304020202020204" pitchFamily="34" charset="0"/>
              </a:rPr>
              <a:t>here in the Mother Tongue Other Tongue digital anthology.</a:t>
            </a:r>
            <a:endParaRPr lang="en-GB" dirty="0">
              <a:latin typeface="Avenir Next LT Pro Light" panose="020B0304020202020204" pitchFamily="34" charset="0"/>
            </a:endParaRPr>
          </a:p>
        </p:txBody>
      </p:sp>
    </p:spTree>
    <p:extLst>
      <p:ext uri="{BB962C8B-B14F-4D97-AF65-F5344CB8AC3E}">
        <p14:creationId xmlns:p14="http://schemas.microsoft.com/office/powerpoint/2010/main" val="110473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3E09F-B21D-2F83-0C8B-FFBD2F27D8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2C2657-4BFA-95C4-DE07-990EB8CBCE1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9AFF52A-D051-D095-6F55-9D950DB6BD21}"/>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4323EC86-E9AC-B44E-96AF-D578A1B1D8DC}"/>
              </a:ext>
            </a:extLst>
          </p:cNvPr>
          <p:cNvPicPr>
            <a:picLocks noChangeAspect="1"/>
          </p:cNvPicPr>
          <p:nvPr/>
        </p:nvPicPr>
        <p:blipFill>
          <a:blip r:embed="rId2"/>
          <a:srcRect b="7452"/>
          <a:stretch/>
        </p:blipFill>
        <p:spPr>
          <a:xfrm>
            <a:off x="0" y="1390"/>
            <a:ext cx="12192000" cy="6856610"/>
          </a:xfrm>
          <a:prstGeom prst="rect">
            <a:avLst/>
          </a:prstGeom>
        </p:spPr>
      </p:pic>
      <p:sp>
        <p:nvSpPr>
          <p:cNvPr id="31" name="Freeform 2">
            <a:extLst>
              <a:ext uri="{FF2B5EF4-FFF2-40B4-BE49-F238E27FC236}">
                <a16:creationId xmlns:a16="http://schemas.microsoft.com/office/drawing/2014/main" id="{F77EF56E-75E8-F028-6AA2-2752C857D32C}"/>
              </a:ext>
            </a:extLst>
          </p:cNvPr>
          <p:cNvSpPr/>
          <p:nvPr/>
        </p:nvSpPr>
        <p:spPr>
          <a:xfrm rot="809682">
            <a:off x="1226765" y="1417018"/>
            <a:ext cx="3513765" cy="2476886"/>
          </a:xfrm>
          <a:custGeom>
            <a:avLst/>
            <a:gdLst/>
            <a:ahLst/>
            <a:cxnLst/>
            <a:rect l="l" t="t" r="r" b="b"/>
            <a:pathLst>
              <a:path w="8853995" h="6963379">
                <a:moveTo>
                  <a:pt x="0" y="0"/>
                </a:moveTo>
                <a:lnTo>
                  <a:pt x="8853994" y="0"/>
                </a:lnTo>
                <a:lnTo>
                  <a:pt x="8853994" y="6963379"/>
                </a:lnTo>
                <a:lnTo>
                  <a:pt x="0" y="69633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8" name="Freeform 2">
            <a:extLst>
              <a:ext uri="{FF2B5EF4-FFF2-40B4-BE49-F238E27FC236}">
                <a16:creationId xmlns:a16="http://schemas.microsoft.com/office/drawing/2014/main" id="{4E604FB5-8FFF-37FE-1103-7004A4F276F8}"/>
              </a:ext>
            </a:extLst>
          </p:cNvPr>
          <p:cNvSpPr/>
          <p:nvPr/>
        </p:nvSpPr>
        <p:spPr>
          <a:xfrm rot="13609592">
            <a:off x="2253019" y="3084966"/>
            <a:ext cx="3265832" cy="3314117"/>
          </a:xfrm>
          <a:custGeom>
            <a:avLst/>
            <a:gdLst/>
            <a:ahLst/>
            <a:cxnLst/>
            <a:rect l="l" t="t" r="r" b="b"/>
            <a:pathLst>
              <a:path w="8853995" h="6963379">
                <a:moveTo>
                  <a:pt x="0" y="0"/>
                </a:moveTo>
                <a:lnTo>
                  <a:pt x="8853994" y="0"/>
                </a:lnTo>
                <a:lnTo>
                  <a:pt x="8853994" y="6963379"/>
                </a:lnTo>
                <a:lnTo>
                  <a:pt x="0" y="696337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pic>
        <p:nvPicPr>
          <p:cNvPr id="4" name="Picture 3">
            <a:extLst>
              <a:ext uri="{FF2B5EF4-FFF2-40B4-BE49-F238E27FC236}">
                <a16:creationId xmlns:a16="http://schemas.microsoft.com/office/drawing/2014/main" id="{02DB3F31-951B-EB3C-A8D9-91F11ECACEAE}"/>
              </a:ext>
            </a:extLst>
          </p:cNvPr>
          <p:cNvPicPr>
            <a:picLocks noChangeAspect="1"/>
          </p:cNvPicPr>
          <p:nvPr/>
        </p:nvPicPr>
        <p:blipFill>
          <a:blip r:embed="rId7"/>
          <a:stretch>
            <a:fillRect/>
          </a:stretch>
        </p:blipFill>
        <p:spPr>
          <a:xfrm>
            <a:off x="6245967" y="1293791"/>
            <a:ext cx="4590686" cy="3920068"/>
          </a:xfrm>
          <a:prstGeom prst="rect">
            <a:avLst/>
          </a:prstGeom>
        </p:spPr>
      </p:pic>
      <p:sp>
        <p:nvSpPr>
          <p:cNvPr id="30" name="Freeform 2">
            <a:extLst>
              <a:ext uri="{FF2B5EF4-FFF2-40B4-BE49-F238E27FC236}">
                <a16:creationId xmlns:a16="http://schemas.microsoft.com/office/drawing/2014/main" id="{E4C36833-3BF5-8733-AEE4-4CB5901DE3F5}"/>
              </a:ext>
            </a:extLst>
          </p:cNvPr>
          <p:cNvSpPr/>
          <p:nvPr/>
        </p:nvSpPr>
        <p:spPr>
          <a:xfrm rot="1085797">
            <a:off x="4187244" y="2865105"/>
            <a:ext cx="3941213" cy="2914148"/>
          </a:xfrm>
          <a:custGeom>
            <a:avLst/>
            <a:gdLst/>
            <a:ahLst/>
            <a:cxnLst/>
            <a:rect l="l" t="t" r="r" b="b"/>
            <a:pathLst>
              <a:path w="8853995" h="6963379">
                <a:moveTo>
                  <a:pt x="0" y="0"/>
                </a:moveTo>
                <a:lnTo>
                  <a:pt x="8853994" y="0"/>
                </a:lnTo>
                <a:lnTo>
                  <a:pt x="8853994" y="6963379"/>
                </a:lnTo>
                <a:lnTo>
                  <a:pt x="0" y="696337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32" name="Freeform 2">
            <a:extLst>
              <a:ext uri="{FF2B5EF4-FFF2-40B4-BE49-F238E27FC236}">
                <a16:creationId xmlns:a16="http://schemas.microsoft.com/office/drawing/2014/main" id="{08311F5B-450B-43D4-9516-05045EE10274}"/>
              </a:ext>
            </a:extLst>
          </p:cNvPr>
          <p:cNvSpPr/>
          <p:nvPr/>
        </p:nvSpPr>
        <p:spPr>
          <a:xfrm rot="21156534">
            <a:off x="3759607" y="1516689"/>
            <a:ext cx="3745059" cy="2360298"/>
          </a:xfrm>
          <a:custGeom>
            <a:avLst/>
            <a:gdLst/>
            <a:ahLst/>
            <a:cxnLst/>
            <a:rect l="l" t="t" r="r" b="b"/>
            <a:pathLst>
              <a:path w="8853995" h="6963379">
                <a:moveTo>
                  <a:pt x="0" y="0"/>
                </a:moveTo>
                <a:lnTo>
                  <a:pt x="8853994" y="0"/>
                </a:lnTo>
                <a:lnTo>
                  <a:pt x="8853994" y="6963379"/>
                </a:lnTo>
                <a:lnTo>
                  <a:pt x="0" y="696337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9" name="TextBox 18">
            <a:extLst>
              <a:ext uri="{FF2B5EF4-FFF2-40B4-BE49-F238E27FC236}">
                <a16:creationId xmlns:a16="http://schemas.microsoft.com/office/drawing/2014/main" id="{FC9D11ED-6F99-175A-497B-9904D8C79690}"/>
              </a:ext>
            </a:extLst>
          </p:cNvPr>
          <p:cNvSpPr txBox="1"/>
          <p:nvPr/>
        </p:nvSpPr>
        <p:spPr>
          <a:xfrm>
            <a:off x="3111872" y="4269691"/>
            <a:ext cx="1217708" cy="371768"/>
          </a:xfrm>
          <a:prstGeom prst="rect">
            <a:avLst/>
          </a:prstGeom>
          <a:noFill/>
        </p:spPr>
        <p:txBody>
          <a:bodyPr wrap="square">
            <a:spAutoFit/>
          </a:bodyPr>
          <a:lstStyle/>
          <a:p>
            <a:pPr>
              <a:lnSpc>
                <a:spcPct val="107000"/>
              </a:lnSpc>
              <a:spcAft>
                <a:spcPts val="800"/>
              </a:spcAft>
            </a:pPr>
            <a:r>
              <a:rPr lang="en-GB" sz="1800" b="1" dirty="0">
                <a:latin typeface="Avenir Next LT Pro" panose="020B0504020202020204" pitchFamily="34" charset="0"/>
                <a:ea typeface="Calibri" panose="020F0502020204030204" pitchFamily="34" charset="0"/>
                <a:cs typeface="Times New Roman" panose="02020603050405020304" pitchFamily="18" charset="0"/>
              </a:rPr>
              <a:t>Polish</a:t>
            </a:r>
            <a:endParaRPr lang="en-US" sz="1800" b="1"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E389589B-90DF-12D6-2D36-9ABA49C3997C}"/>
              </a:ext>
            </a:extLst>
          </p:cNvPr>
          <p:cNvSpPr txBox="1"/>
          <p:nvPr/>
        </p:nvSpPr>
        <p:spPr>
          <a:xfrm>
            <a:off x="2409515" y="2432966"/>
            <a:ext cx="1257831" cy="371768"/>
          </a:xfrm>
          <a:prstGeom prst="rect">
            <a:avLst/>
          </a:prstGeom>
          <a:noFill/>
        </p:spPr>
        <p:txBody>
          <a:bodyPr wrap="square">
            <a:spAutoFit/>
          </a:bodyPr>
          <a:lstStyle/>
          <a:p>
            <a:pPr>
              <a:lnSpc>
                <a:spcPct val="107000"/>
              </a:lnSpc>
              <a:spcAft>
                <a:spcPts val="800"/>
              </a:spcAft>
            </a:pPr>
            <a:r>
              <a:rPr lang="en-GB" sz="1800" b="1" dirty="0">
                <a:latin typeface="Avenir Next LT Pro" panose="020B0504020202020204" pitchFamily="34" charset="0"/>
                <a:ea typeface="Calibri" panose="020F0502020204030204" pitchFamily="34" charset="0"/>
                <a:cs typeface="Times New Roman" panose="02020603050405020304" pitchFamily="18" charset="0"/>
              </a:rPr>
              <a:t>German</a:t>
            </a:r>
            <a:endParaRPr lang="en-US" sz="1800" b="1"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294D8539-782C-B02D-00E7-40CADA033B82}"/>
              </a:ext>
            </a:extLst>
          </p:cNvPr>
          <p:cNvSpPr txBox="1"/>
          <p:nvPr/>
        </p:nvSpPr>
        <p:spPr>
          <a:xfrm>
            <a:off x="5079060" y="2618850"/>
            <a:ext cx="1480325" cy="371768"/>
          </a:xfrm>
          <a:prstGeom prst="rect">
            <a:avLst/>
          </a:prstGeom>
          <a:noFill/>
        </p:spPr>
        <p:txBody>
          <a:bodyPr wrap="square">
            <a:spAutoFit/>
          </a:bodyPr>
          <a:lstStyle/>
          <a:p>
            <a:pPr algn="ctr">
              <a:lnSpc>
                <a:spcPct val="107000"/>
              </a:lnSpc>
              <a:spcAft>
                <a:spcPts val="800"/>
              </a:spcAft>
            </a:pPr>
            <a:r>
              <a:rPr lang="en-GB" sz="1800" b="1" dirty="0">
                <a:latin typeface="Avenir Next LT Pro" panose="020B0504020202020204" pitchFamily="34" charset="0"/>
                <a:ea typeface="Calibri" panose="020F0502020204030204" pitchFamily="34" charset="0"/>
                <a:cs typeface="Times New Roman" panose="02020603050405020304" pitchFamily="18" charset="0"/>
              </a:rPr>
              <a:t>Portuguese</a:t>
            </a:r>
            <a:endParaRPr lang="en-US" sz="1800" b="1"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DCE365BB-84D5-2512-F16B-D485CAF0C413}"/>
              </a:ext>
            </a:extLst>
          </p:cNvPr>
          <p:cNvSpPr txBox="1"/>
          <p:nvPr/>
        </p:nvSpPr>
        <p:spPr>
          <a:xfrm>
            <a:off x="5679839" y="4251503"/>
            <a:ext cx="1602987" cy="371768"/>
          </a:xfrm>
          <a:prstGeom prst="rect">
            <a:avLst/>
          </a:prstGeom>
          <a:noFill/>
        </p:spPr>
        <p:txBody>
          <a:bodyPr wrap="square">
            <a:spAutoFit/>
          </a:bodyPr>
          <a:lstStyle/>
          <a:p>
            <a:pPr>
              <a:lnSpc>
                <a:spcPct val="107000"/>
              </a:lnSpc>
              <a:spcAft>
                <a:spcPts val="800"/>
              </a:spcAft>
            </a:pPr>
            <a:r>
              <a:rPr lang="en-GB" b="1" dirty="0">
                <a:latin typeface="Avenir Next LT Pro" panose="020B0504020202020204" pitchFamily="34" charset="0"/>
                <a:ea typeface="Calibri" panose="020F0502020204030204" pitchFamily="34" charset="0"/>
                <a:cs typeface="Times New Roman" panose="02020603050405020304" pitchFamily="18" charset="0"/>
              </a:rPr>
              <a:t>Spanish</a:t>
            </a:r>
            <a:endParaRPr lang="en-GB" sz="1800" b="1" dirty="0">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E8626BF3-18FF-5735-21BF-E3B47E489332}"/>
              </a:ext>
            </a:extLst>
          </p:cNvPr>
          <p:cNvSpPr txBox="1"/>
          <p:nvPr/>
        </p:nvSpPr>
        <p:spPr>
          <a:xfrm>
            <a:off x="3695393" y="160411"/>
            <a:ext cx="5149042" cy="1015663"/>
          </a:xfrm>
          <a:prstGeom prst="rect">
            <a:avLst/>
          </a:prstGeom>
          <a:noFill/>
        </p:spPr>
        <p:txBody>
          <a:bodyPr wrap="square">
            <a:spAutoFit/>
          </a:bodyPr>
          <a:lstStyle/>
          <a:p>
            <a:pPr algn="ctr"/>
            <a:r>
              <a:rPr lang="en-GB" sz="3000" dirty="0">
                <a:latin typeface="Avenir Next LT Pro" panose="020B0504020202020204" pitchFamily="34" charset="0"/>
                <a:cs typeface="Cavolini" panose="03000502040302020204" pitchFamily="66" charset="0"/>
              </a:rPr>
              <a:t>This year our winners spoke five different languages</a:t>
            </a:r>
            <a:r>
              <a:rPr lang="en-GB" sz="3000" dirty="0">
                <a:solidFill>
                  <a:schemeClr val="accent3"/>
                </a:solidFill>
                <a:latin typeface="Avenir Next LT Pro" panose="020B0504020202020204" pitchFamily="34" charset="0"/>
                <a:cs typeface="Cavolini" panose="03000502040302020204" pitchFamily="66" charset="0"/>
              </a:rPr>
              <a:t>!</a:t>
            </a:r>
            <a:endParaRPr lang="en-GB" sz="3000" dirty="0">
              <a:solidFill>
                <a:schemeClr val="accent3"/>
              </a:solidFill>
              <a:latin typeface="Avenir Next LT Pro" panose="020B0504020202020204" pitchFamily="34" charset="0"/>
            </a:endParaRPr>
          </a:p>
        </p:txBody>
      </p:sp>
      <p:sp>
        <p:nvSpPr>
          <p:cNvPr id="6" name="TextBox 5">
            <a:extLst>
              <a:ext uri="{FF2B5EF4-FFF2-40B4-BE49-F238E27FC236}">
                <a16:creationId xmlns:a16="http://schemas.microsoft.com/office/drawing/2014/main" id="{53BC2C9E-13E9-74C1-CE11-6C86744D16EE}"/>
              </a:ext>
            </a:extLst>
          </p:cNvPr>
          <p:cNvSpPr txBox="1"/>
          <p:nvPr/>
        </p:nvSpPr>
        <p:spPr>
          <a:xfrm>
            <a:off x="8014810" y="2965150"/>
            <a:ext cx="1480325" cy="371768"/>
          </a:xfrm>
          <a:prstGeom prst="rect">
            <a:avLst/>
          </a:prstGeom>
          <a:noFill/>
        </p:spPr>
        <p:txBody>
          <a:bodyPr wrap="square">
            <a:spAutoFit/>
          </a:bodyPr>
          <a:lstStyle/>
          <a:p>
            <a:pPr algn="ctr">
              <a:lnSpc>
                <a:spcPct val="107000"/>
              </a:lnSpc>
              <a:spcAft>
                <a:spcPts val="800"/>
              </a:spcAft>
            </a:pPr>
            <a:r>
              <a:rPr lang="en-GB" sz="1800" b="1" dirty="0">
                <a:latin typeface="Avenir Next LT Pro" panose="020B0504020202020204" pitchFamily="34" charset="0"/>
                <a:ea typeface="Calibri" panose="020F0502020204030204" pitchFamily="34" charset="0"/>
                <a:cs typeface="Times New Roman" panose="02020603050405020304" pitchFamily="18" charset="0"/>
              </a:rPr>
              <a:t>Welsh</a:t>
            </a:r>
            <a:endParaRPr lang="en-US" sz="1800" b="1"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7265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C5EF1-F201-2753-42A0-C506819F74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9703E0-D8FA-AED0-5890-67EF7782C80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B0BF32D-5179-F9F2-6821-6218CB3398A2}"/>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F3F2BD36-0CA5-97A7-BCD8-8E973AD65764}"/>
              </a:ext>
            </a:extLst>
          </p:cNvPr>
          <p:cNvPicPr>
            <a:picLocks noChangeAspect="1"/>
          </p:cNvPicPr>
          <p:nvPr/>
        </p:nvPicPr>
        <p:blipFill>
          <a:blip r:embed="rId2"/>
          <a:srcRect b="8417"/>
          <a:stretch/>
        </p:blipFill>
        <p:spPr>
          <a:xfrm>
            <a:off x="0" y="1390"/>
            <a:ext cx="12192000" cy="6856610"/>
          </a:xfrm>
          <a:prstGeom prst="rect">
            <a:avLst/>
          </a:prstGeom>
        </p:spPr>
      </p:pic>
      <p:pic>
        <p:nvPicPr>
          <p:cNvPr id="7" name="Picture 6">
            <a:extLst>
              <a:ext uri="{FF2B5EF4-FFF2-40B4-BE49-F238E27FC236}">
                <a16:creationId xmlns:a16="http://schemas.microsoft.com/office/drawing/2014/main" id="{3B144C21-1D9C-11B6-1217-ABA9121D5678}"/>
              </a:ext>
            </a:extLst>
          </p:cNvPr>
          <p:cNvPicPr>
            <a:picLocks noChangeAspect="1"/>
          </p:cNvPicPr>
          <p:nvPr/>
        </p:nvPicPr>
        <p:blipFill>
          <a:blip r:embed="rId3"/>
          <a:stretch>
            <a:fillRect/>
          </a:stretch>
        </p:blipFill>
        <p:spPr>
          <a:xfrm rot="20082121">
            <a:off x="393545" y="3809130"/>
            <a:ext cx="2708351" cy="2708351"/>
          </a:xfrm>
          <a:prstGeom prst="rect">
            <a:avLst/>
          </a:prstGeom>
        </p:spPr>
      </p:pic>
      <p:sp>
        <p:nvSpPr>
          <p:cNvPr id="9" name="TextBox 8">
            <a:extLst>
              <a:ext uri="{FF2B5EF4-FFF2-40B4-BE49-F238E27FC236}">
                <a16:creationId xmlns:a16="http://schemas.microsoft.com/office/drawing/2014/main" id="{29C7B0A3-F554-D2CA-CF3E-184F772B0368}"/>
              </a:ext>
            </a:extLst>
          </p:cNvPr>
          <p:cNvSpPr txBox="1"/>
          <p:nvPr/>
        </p:nvSpPr>
        <p:spPr>
          <a:xfrm>
            <a:off x="2993174" y="2367171"/>
            <a:ext cx="6205652" cy="2123658"/>
          </a:xfrm>
          <a:prstGeom prst="rect">
            <a:avLst/>
          </a:prstGeom>
          <a:noFill/>
        </p:spPr>
        <p:txBody>
          <a:bodyPr wrap="square">
            <a:spAutoFit/>
          </a:bodyPr>
          <a:lstStyle/>
          <a:p>
            <a:pPr algn="ctr"/>
            <a:r>
              <a:rPr lang="en-GB" sz="4400" dirty="0">
                <a:latin typeface="Avenir Next LT Pro" panose="020B0504020202020204" pitchFamily="34" charset="0"/>
                <a:cs typeface="Cavolini" panose="03000502040302020204" pitchFamily="66" charset="0"/>
              </a:rPr>
              <a:t>Congratulations to all our Other Tongue 2024 winners!</a:t>
            </a:r>
            <a:endParaRPr lang="en-GB" sz="4400" dirty="0">
              <a:latin typeface="Avenir Next LT Pro" panose="020B0504020202020204" pitchFamily="34" charset="0"/>
            </a:endParaRPr>
          </a:p>
        </p:txBody>
      </p:sp>
    </p:spTree>
    <p:extLst>
      <p:ext uri="{BB962C8B-B14F-4D97-AF65-F5344CB8AC3E}">
        <p14:creationId xmlns:p14="http://schemas.microsoft.com/office/powerpoint/2010/main" val="2493475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8E493-A3EA-F5B0-DAF8-13E5311D27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49CD4B-D858-6B76-1816-250ACA3AF2C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2102788-EF9B-23F0-0A36-A5C5753F75C1}"/>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B2C3DE37-2917-E7DF-1B70-91253185205B}"/>
              </a:ext>
            </a:extLst>
          </p:cNvPr>
          <p:cNvPicPr>
            <a:picLocks noChangeAspect="1"/>
          </p:cNvPicPr>
          <p:nvPr/>
        </p:nvPicPr>
        <p:blipFill>
          <a:blip r:embed="rId2"/>
          <a:srcRect b="5306"/>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11C8FE51-313B-D349-D391-87646F2BE97C}"/>
              </a:ext>
            </a:extLst>
          </p:cNvPr>
          <p:cNvSpPr txBox="1"/>
          <p:nvPr/>
        </p:nvSpPr>
        <p:spPr>
          <a:xfrm>
            <a:off x="9524856" y="127039"/>
            <a:ext cx="2582581"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Other Tongue</a:t>
            </a:r>
            <a:endParaRPr lang="en-GB" sz="3000" dirty="0"/>
          </a:p>
        </p:txBody>
      </p:sp>
      <p:sp>
        <p:nvSpPr>
          <p:cNvPr id="4" name="TextBox 3">
            <a:extLst>
              <a:ext uri="{FF2B5EF4-FFF2-40B4-BE49-F238E27FC236}">
                <a16:creationId xmlns:a16="http://schemas.microsoft.com/office/drawing/2014/main" id="{11B38CA5-B37A-5356-14FC-BFC39F38463E}"/>
              </a:ext>
            </a:extLst>
          </p:cNvPr>
          <p:cNvSpPr txBox="1"/>
          <p:nvPr/>
        </p:nvSpPr>
        <p:spPr>
          <a:xfrm>
            <a:off x="2665141" y="728860"/>
            <a:ext cx="3881430" cy="4939429"/>
          </a:xfrm>
          <a:prstGeom prst="rect">
            <a:avLst/>
          </a:prstGeom>
          <a:noFill/>
        </p:spPr>
        <p:txBody>
          <a:bodyPr wrap="square" rtlCol="0">
            <a:spAutoFit/>
          </a:bodyPr>
          <a:lstStyle/>
          <a:p>
            <a:pPr>
              <a:lnSpc>
                <a:spcPct val="107000"/>
              </a:lnSpc>
              <a:spcAft>
                <a:spcPts val="800"/>
              </a:spcAft>
            </a:pPr>
            <a:r>
              <a:rPr lang="pt-PT" sz="1400" b="1" dirty="0">
                <a:effectLst/>
                <a:latin typeface="Calibri" panose="020F0502020204030204" pitchFamily="34" charset="0"/>
                <a:ea typeface="Calibri" panose="020F0502020204030204" pitchFamily="34" charset="0"/>
                <a:cs typeface="Calibri" panose="020F0502020204030204" pitchFamily="34" charset="0"/>
              </a:rPr>
              <a:t>A fallen land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Penso no meu cérebro como a </a:t>
            </a:r>
            <a:r>
              <a:rPr lang="pt-PT" sz="1400" i="1" dirty="0">
                <a:effectLst/>
                <a:latin typeface="Calibri" panose="020F0502020204030204" pitchFamily="34" charset="0"/>
                <a:ea typeface="Calibri" panose="020F0502020204030204" pitchFamily="34" charset="0"/>
                <a:cs typeface="Calibri" panose="020F0502020204030204" pitchFamily="34" charset="0"/>
              </a:rPr>
              <a:t>fallen land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Estruturas faltando ou pessoas brigando</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Gosto de pensar no meu cérebro em três secções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Como as rodas de um triciclo.</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Primeiro, a roda da frente: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Aquela que mantém os pensamentos fluindo,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A parte que uso para organizar os meus pensamentos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Para que eles não se enrosquem</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Penso neles como um barco a remo,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Sem o remo na água não estava remando.</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p>
        </p:txBody>
      </p:sp>
      <p:sp>
        <p:nvSpPr>
          <p:cNvPr id="6" name="TextBox 5">
            <a:extLst>
              <a:ext uri="{FF2B5EF4-FFF2-40B4-BE49-F238E27FC236}">
                <a16:creationId xmlns:a16="http://schemas.microsoft.com/office/drawing/2014/main" id="{32BC57D6-9783-DF27-888C-4AA4DD1BAA96}"/>
              </a:ext>
            </a:extLst>
          </p:cNvPr>
          <p:cNvSpPr txBox="1"/>
          <p:nvPr/>
        </p:nvSpPr>
        <p:spPr>
          <a:xfrm>
            <a:off x="262369" y="270567"/>
            <a:ext cx="2402772" cy="2304542"/>
          </a:xfrm>
          <a:prstGeom prst="rect">
            <a:avLst/>
          </a:prstGeom>
          <a:noFill/>
        </p:spPr>
        <p:txBody>
          <a:bodyPr wrap="square">
            <a:spAutoFit/>
          </a:bodyPr>
          <a:lstStyle/>
          <a:p>
            <a:pPr>
              <a:lnSpc>
                <a:spcPct val="107000"/>
              </a:lnSpc>
              <a:spcAft>
                <a:spcPts val="800"/>
              </a:spcAft>
            </a:pP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Gio </a:t>
            </a:r>
            <a:r>
              <a:rPr lang="en-GB" sz="2000" b="1" dirty="0">
                <a:latin typeface="Avenir Next LT Pro" panose="020B0504020202020204" pitchFamily="34" charset="0"/>
                <a:ea typeface="Calibri" panose="020F0502020204030204" pitchFamily="34" charset="0"/>
                <a:cs typeface="Times New Roman" panose="02020603050405020304" pitchFamily="18" charset="0"/>
              </a:rPr>
              <a:t>(Aged 14)</a:t>
            </a: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Leeds City Academy</a:t>
            </a:r>
          </a:p>
          <a:p>
            <a:pPr>
              <a:lnSpc>
                <a:spcPct val="107000"/>
              </a:lnSpc>
              <a:spcAft>
                <a:spcPts val="800"/>
              </a:spcAft>
            </a:pPr>
            <a:r>
              <a:rPr lang="en-GB" sz="1400" b="1" dirty="0">
                <a:latin typeface="Avenir Next LT Pro" panose="020B0504020202020204" pitchFamily="34" charset="0"/>
                <a:ea typeface="Calibri" panose="020F0502020204030204" pitchFamily="34" charset="0"/>
                <a:cs typeface="Times New Roman" panose="02020603050405020304" pitchFamily="18" charset="0"/>
              </a:rPr>
              <a:t>Portuguese</a:t>
            </a:r>
            <a:r>
              <a:rPr lang="en-GB" sz="1400" dirty="0">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1400" dirty="0">
              <a:effectLst/>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i="1" dirty="0">
                <a:effectLst/>
                <a:latin typeface="Avenir Next LT Pro Light" panose="020B0304020202020204" pitchFamily="34" charset="0"/>
                <a:ea typeface="Calibri" panose="020F0502020204030204" pitchFamily="34" charset="0"/>
                <a:cs typeface="Calibri" panose="020F0502020204030204" pitchFamily="34" charset="0"/>
              </a:rPr>
              <a:t>A poem about my brain, day to day.</a:t>
            </a:r>
            <a:endParaRPr lang="en-GB" sz="14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1CFBF21-C1BC-5EBB-41C7-DD2376423739}"/>
              </a:ext>
            </a:extLst>
          </p:cNvPr>
          <p:cNvSpPr txBox="1"/>
          <p:nvPr/>
        </p:nvSpPr>
        <p:spPr>
          <a:xfrm>
            <a:off x="6579405" y="1027906"/>
            <a:ext cx="3881430" cy="5619552"/>
          </a:xfrm>
          <a:prstGeom prst="rect">
            <a:avLst/>
          </a:prstGeom>
          <a:noFill/>
        </p:spPr>
        <p:txBody>
          <a:bodyPr wrap="square" rtlCol="0">
            <a:spAutoFit/>
          </a:bodyPr>
          <a:lstStyle/>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Segundo, a roda de trás na esquerda do triciclo:</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Aquela que contém as emoções.</a:t>
            </a:r>
            <a:br>
              <a:rPr lang="pt-PT" sz="1400" dirty="0">
                <a:effectLst/>
                <a:latin typeface="Calibri" panose="020F0502020204030204" pitchFamily="34" charset="0"/>
                <a:ea typeface="Calibri" panose="020F0502020204030204" pitchFamily="34" charset="0"/>
                <a:cs typeface="Calibri" panose="020F0502020204030204" pitchFamily="34" charset="0"/>
              </a:rPr>
            </a:br>
            <a:r>
              <a:rPr lang="pt-PT" sz="1400" dirty="0">
                <a:effectLst/>
                <a:latin typeface="Calibri" panose="020F0502020204030204" pitchFamily="34" charset="0"/>
                <a:ea typeface="Calibri" panose="020F0502020204030204" pitchFamily="34" charset="0"/>
                <a:cs typeface="Calibri" panose="020F0502020204030204" pitchFamily="34" charset="0"/>
              </a:rPr>
              <a:t>Esta roda é importante porque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Tem uma visão mais clara.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Por padrão, isso me faz dar muita devoção.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E também é agradável quanto uma caminhada de verão</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Que pára abruptamente devido a um obstrutor.</a:t>
            </a:r>
            <a:br>
              <a:rPr lang="pt-PT" sz="1400" dirty="0">
                <a:effectLst/>
                <a:latin typeface="Calibri" panose="020F0502020204030204" pitchFamily="34" charset="0"/>
                <a:ea typeface="Calibri" panose="020F0502020204030204" pitchFamily="34" charset="0"/>
                <a:cs typeface="Calibri" panose="020F0502020204030204" pitchFamily="34" charset="0"/>
              </a:rPr>
            </a:br>
            <a:br>
              <a:rPr lang="pt-PT" sz="1400" dirty="0">
                <a:effectLst/>
                <a:latin typeface="Calibri" panose="020F0502020204030204" pitchFamily="34" charset="0"/>
                <a:ea typeface="Calibri" panose="020F0502020204030204" pitchFamily="34" charset="0"/>
                <a:cs typeface="Calibri" panose="020F0502020204030204" pitchFamily="34" charset="0"/>
              </a:rPr>
            </a:br>
            <a:r>
              <a:rPr lang="pt-PT" sz="1400" dirty="0">
                <a:effectLst/>
                <a:latin typeface="Calibri" panose="020F0502020204030204" pitchFamily="34" charset="0"/>
                <a:ea typeface="Calibri" panose="020F0502020204030204" pitchFamily="34" charset="0"/>
                <a:cs typeface="Calibri" panose="020F0502020204030204" pitchFamily="34" charset="0"/>
              </a:rPr>
              <a:t>Finalmente, a roda de trás da direita do triciclo:</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Aquela que toma medidas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E aquela que executa o plano em mente e o faz ser visto.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E como lidar com um grupo, embora não a equipe completa,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Eles ainda são uma fração.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Então segundo a ponta da roda e o triciclo.</a:t>
            </a:r>
            <a:br>
              <a:rPr lang="pt-PT" dirty="0">
                <a:effectLst/>
                <a:latin typeface="Calibri" panose="020F0502020204030204" pitchFamily="34" charset="0"/>
                <a:ea typeface="Calibri" panose="020F0502020204030204" pitchFamily="34" charset="0"/>
                <a:cs typeface="Calibri" panose="020F0502020204030204" pitchFamily="34" charset="0"/>
              </a:rPr>
            </a:br>
            <a:br>
              <a:rPr lang="pt-PT" sz="1800" dirty="0">
                <a:effectLst/>
                <a:latin typeface="Calibri" panose="020F0502020204030204" pitchFamily="34" charset="0"/>
                <a:ea typeface="Calibri" panose="020F0502020204030204" pitchFamily="34" charset="0"/>
                <a:cs typeface="Calibri" panose="020F0502020204030204" pitchFamily="34" charset="0"/>
              </a:rPr>
            </a:br>
            <a:endParaRPr lang="en-GB" dirty="0"/>
          </a:p>
        </p:txBody>
      </p:sp>
    </p:spTree>
    <p:extLst>
      <p:ext uri="{BB962C8B-B14F-4D97-AF65-F5344CB8AC3E}">
        <p14:creationId xmlns:p14="http://schemas.microsoft.com/office/powerpoint/2010/main" val="21833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0E127-9193-E150-B519-0E720F608E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CBC43C-911B-CAAF-A6A9-1A26BFE8734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BDEBA30-4C03-2BA6-613B-809E8F044925}"/>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B823B3B9-48D5-7BFB-D67C-8DBA8431ACA3}"/>
              </a:ext>
            </a:extLst>
          </p:cNvPr>
          <p:cNvPicPr>
            <a:picLocks noChangeAspect="1"/>
          </p:cNvPicPr>
          <p:nvPr/>
        </p:nvPicPr>
        <p:blipFill>
          <a:blip r:embed="rId2"/>
          <a:srcRect b="5306"/>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2D1BF0B0-9080-106C-DD95-10A6BB8D1302}"/>
              </a:ext>
            </a:extLst>
          </p:cNvPr>
          <p:cNvSpPr txBox="1"/>
          <p:nvPr/>
        </p:nvSpPr>
        <p:spPr>
          <a:xfrm>
            <a:off x="9524856" y="127039"/>
            <a:ext cx="2582581"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Other Tongue</a:t>
            </a:r>
            <a:endParaRPr lang="en-GB" sz="3000" dirty="0"/>
          </a:p>
        </p:txBody>
      </p:sp>
      <p:sp>
        <p:nvSpPr>
          <p:cNvPr id="4" name="TextBox 3">
            <a:extLst>
              <a:ext uri="{FF2B5EF4-FFF2-40B4-BE49-F238E27FC236}">
                <a16:creationId xmlns:a16="http://schemas.microsoft.com/office/drawing/2014/main" id="{7E5BD4C6-B478-E51A-F34B-789EE99F7D92}"/>
              </a:ext>
            </a:extLst>
          </p:cNvPr>
          <p:cNvSpPr txBox="1"/>
          <p:nvPr/>
        </p:nvSpPr>
        <p:spPr>
          <a:xfrm>
            <a:off x="4987118" y="1248531"/>
            <a:ext cx="3881430" cy="5052024"/>
          </a:xfrm>
          <a:prstGeom prst="rect">
            <a:avLst/>
          </a:prstGeom>
          <a:noFill/>
        </p:spPr>
        <p:txBody>
          <a:bodyPr wrap="square" rtlCol="0">
            <a:spAutoFit/>
          </a:bodyPr>
          <a:lstStyle/>
          <a:p>
            <a:pPr>
              <a:lnSpc>
                <a:spcPct val="107000"/>
              </a:lnSpc>
              <a:spcAft>
                <a:spcPts val="800"/>
              </a:spcAft>
            </a:pPr>
            <a:r>
              <a:rPr lang="pt-PT" b="1" dirty="0">
                <a:effectLst/>
                <a:latin typeface="Calibri" panose="020F0502020204030204" pitchFamily="34" charset="0"/>
                <a:ea typeface="Calibri" panose="020F0502020204030204" pitchFamily="34" charset="0"/>
                <a:cs typeface="Calibri" panose="020F0502020204030204" pitchFamily="34" charset="0"/>
              </a:rPr>
              <a:t>School days</a:t>
            </a:r>
            <a:br>
              <a:rPr lang="pt-PT" dirty="0">
                <a:effectLst/>
                <a:latin typeface="Calibri" panose="020F0502020204030204" pitchFamily="34" charset="0"/>
                <a:ea typeface="Calibri" panose="020F0502020204030204" pitchFamily="34" charset="0"/>
                <a:cs typeface="Calibri" panose="020F0502020204030204" pitchFamily="34" charset="0"/>
              </a:rPr>
            </a:br>
            <a:r>
              <a:rPr lang="pt-PT" dirty="0">
                <a:effectLst/>
                <a:latin typeface="Calibri" panose="020F0502020204030204" pitchFamily="34" charset="0"/>
                <a:ea typeface="Calibri" panose="020F0502020204030204" pitchFamily="34" charset="0"/>
                <a:cs typeface="Calibri" panose="020F0502020204030204" pitchFamily="34" charset="0"/>
              </a:rPr>
              <a:t>Olá somos estudantes de Leeds City Acaddemy.</a:t>
            </a:r>
            <a:br>
              <a:rPr lang="pt-PT" dirty="0">
                <a:effectLst/>
                <a:latin typeface="Calibri" panose="020F0502020204030204" pitchFamily="34" charset="0"/>
                <a:ea typeface="Calibri" panose="020F0502020204030204" pitchFamily="34" charset="0"/>
                <a:cs typeface="Calibri" panose="020F0502020204030204" pitchFamily="34" charset="0"/>
              </a:rPr>
            </a:br>
            <a:r>
              <a:rPr lang="pt-PT" dirty="0">
                <a:effectLst/>
                <a:latin typeface="Calibri" panose="020F0502020204030204" pitchFamily="34" charset="0"/>
                <a:ea typeface="Calibri" panose="020F0502020204030204" pitchFamily="34" charset="0"/>
                <a:cs typeface="Calibri" panose="020F0502020204030204" pitchFamily="34" charset="0"/>
              </a:rPr>
              <a:t>Todos os dias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de segunda a sexta vamos à escola</a:t>
            </a:r>
            <a:br>
              <a:rPr lang="pt-PT" dirty="0">
                <a:effectLst/>
                <a:latin typeface="Calibri" panose="020F0502020204030204" pitchFamily="34" charset="0"/>
                <a:ea typeface="Calibri" panose="020F0502020204030204" pitchFamily="34" charset="0"/>
                <a:cs typeface="Calibri" panose="020F0502020204030204" pitchFamily="34" charset="0"/>
              </a:rPr>
            </a:br>
            <a:r>
              <a:rPr lang="pt-PT" dirty="0">
                <a:effectLst/>
                <a:latin typeface="Calibri" panose="020F0502020204030204" pitchFamily="34" charset="0"/>
                <a:ea typeface="Calibri" panose="020F0502020204030204" pitchFamily="34" charset="0"/>
                <a:cs typeface="Calibri" panose="020F0502020204030204" pitchFamily="34" charset="0"/>
              </a:rPr>
              <a:t>Para poder aprender</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as coisas que podemos aprender no futuro</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E como podemos gerir o nosso dinheiro</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E como ser independente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Na escola também tem professores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Que ajudam muito</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E temos muitas prendas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p>
        </p:txBody>
      </p:sp>
      <p:sp>
        <p:nvSpPr>
          <p:cNvPr id="6" name="TextBox 5">
            <a:extLst>
              <a:ext uri="{FF2B5EF4-FFF2-40B4-BE49-F238E27FC236}">
                <a16:creationId xmlns:a16="http://schemas.microsoft.com/office/drawing/2014/main" id="{779B2F38-053A-DFFD-650B-607581103B55}"/>
              </a:ext>
            </a:extLst>
          </p:cNvPr>
          <p:cNvSpPr txBox="1"/>
          <p:nvPr/>
        </p:nvSpPr>
        <p:spPr>
          <a:xfrm>
            <a:off x="262369" y="270567"/>
            <a:ext cx="2402772" cy="2070247"/>
          </a:xfrm>
          <a:prstGeom prst="rect">
            <a:avLst/>
          </a:prstGeom>
          <a:noFill/>
        </p:spPr>
        <p:txBody>
          <a:bodyPr wrap="square">
            <a:spAutoFit/>
          </a:bodyPr>
          <a:lstStyle/>
          <a:p>
            <a:pPr>
              <a:lnSpc>
                <a:spcPct val="107000"/>
              </a:lnSpc>
              <a:spcAft>
                <a:spcPts val="800"/>
              </a:spcAft>
            </a:pP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Leandro and Lolita (Year 10</a:t>
            </a:r>
            <a:r>
              <a:rPr lang="en-GB" sz="2000" b="1" dirty="0">
                <a:latin typeface="Avenir Next LT Pro" panose="020B05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Leeds City Academy</a:t>
            </a:r>
          </a:p>
          <a:p>
            <a:pPr>
              <a:lnSpc>
                <a:spcPct val="107000"/>
              </a:lnSpc>
              <a:spcAft>
                <a:spcPts val="800"/>
              </a:spcAft>
            </a:pPr>
            <a:r>
              <a:rPr lang="en-GB" sz="1400" b="1" dirty="0">
                <a:latin typeface="Avenir Next LT Pro" panose="020B0504020202020204" pitchFamily="34" charset="0"/>
                <a:ea typeface="Calibri" panose="020F0502020204030204" pitchFamily="34" charset="0"/>
                <a:cs typeface="Times New Roman" panose="02020603050405020304" pitchFamily="18" charset="0"/>
              </a:rPr>
              <a:t>Portuguese</a:t>
            </a:r>
            <a:r>
              <a:rPr lang="en-GB" sz="1400" dirty="0">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14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33CC37B3-58CC-AD71-6FCC-4529367A58E6}"/>
              </a:ext>
            </a:extLst>
          </p:cNvPr>
          <p:cNvSpPr txBox="1"/>
          <p:nvPr/>
        </p:nvSpPr>
        <p:spPr>
          <a:xfrm>
            <a:off x="1470101" y="1950341"/>
            <a:ext cx="2207942" cy="1846659"/>
          </a:xfrm>
          <a:prstGeom prst="rect">
            <a:avLst/>
          </a:prstGeom>
          <a:noFill/>
        </p:spPr>
        <p:txBody>
          <a:bodyPr wrap="square" rtlCol="0">
            <a:spAutoFit/>
          </a:bodyPr>
          <a:lstStyle/>
          <a:p>
            <a:r>
              <a:rPr lang="en-GB" sz="1600" i="1" dirty="0">
                <a:effectLst/>
                <a:latin typeface="Avenir Next LT Pro Light" panose="020B0304020202020204" pitchFamily="34" charset="0"/>
                <a:ea typeface="Calibri" panose="020F0502020204030204" pitchFamily="34" charset="0"/>
                <a:cs typeface="Calibri" panose="020F0502020204030204" pitchFamily="34" charset="0"/>
              </a:rPr>
              <a:t>This poem describes our school in Leeds and how the teachers are supportive and how we can prepare for life here.</a:t>
            </a:r>
            <a:endParaRPr lang="en-GB" sz="1600" dirty="0">
              <a:effectLst/>
              <a:latin typeface="Avenir Next LT Pro Light" panose="020B030402020202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998511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A3A0F-729C-B1CF-D2F4-B6662E2185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9BAD9C-7694-1C3A-74A7-AF1A223A6F4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3F5E7A8-BB52-4307-9BD3-00597DF5DD39}"/>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2044069-84B5-92B3-689D-7F943E21EE99}"/>
              </a:ext>
            </a:extLst>
          </p:cNvPr>
          <p:cNvPicPr>
            <a:picLocks noChangeAspect="1"/>
          </p:cNvPicPr>
          <p:nvPr/>
        </p:nvPicPr>
        <p:blipFill>
          <a:blip r:embed="rId2"/>
          <a:srcRect b="5306"/>
          <a:stretch/>
        </p:blipFill>
        <p:spPr>
          <a:xfrm>
            <a:off x="0" y="9703"/>
            <a:ext cx="12192000" cy="6856610"/>
          </a:xfrm>
          <a:prstGeom prst="rect">
            <a:avLst/>
          </a:prstGeom>
        </p:spPr>
      </p:pic>
      <p:sp>
        <p:nvSpPr>
          <p:cNvPr id="9" name="TextBox 8">
            <a:extLst>
              <a:ext uri="{FF2B5EF4-FFF2-40B4-BE49-F238E27FC236}">
                <a16:creationId xmlns:a16="http://schemas.microsoft.com/office/drawing/2014/main" id="{3A93C4EB-00BD-A86C-EF0D-86175E52F81E}"/>
              </a:ext>
            </a:extLst>
          </p:cNvPr>
          <p:cNvSpPr txBox="1"/>
          <p:nvPr/>
        </p:nvSpPr>
        <p:spPr>
          <a:xfrm>
            <a:off x="9524856" y="127039"/>
            <a:ext cx="2582581"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Other Tongue</a:t>
            </a:r>
            <a:endParaRPr lang="en-GB" sz="3000" dirty="0"/>
          </a:p>
        </p:txBody>
      </p:sp>
      <p:sp>
        <p:nvSpPr>
          <p:cNvPr id="4" name="TextBox 3">
            <a:extLst>
              <a:ext uri="{FF2B5EF4-FFF2-40B4-BE49-F238E27FC236}">
                <a16:creationId xmlns:a16="http://schemas.microsoft.com/office/drawing/2014/main" id="{BE12FC80-CB84-14D1-FAD6-9875C2596A22}"/>
              </a:ext>
            </a:extLst>
          </p:cNvPr>
          <p:cNvSpPr txBox="1"/>
          <p:nvPr/>
        </p:nvSpPr>
        <p:spPr>
          <a:xfrm>
            <a:off x="5288201" y="1225356"/>
            <a:ext cx="3881430" cy="4368119"/>
          </a:xfrm>
          <a:prstGeom prst="rect">
            <a:avLst/>
          </a:prstGeom>
          <a:noFill/>
        </p:spPr>
        <p:txBody>
          <a:bodyPr wrap="square" rtlCol="0">
            <a:spAutoFit/>
          </a:bodyPr>
          <a:lstStyle/>
          <a:p>
            <a:pPr>
              <a:lnSpc>
                <a:spcPct val="107000"/>
              </a:lnSpc>
              <a:spcAft>
                <a:spcPts val="800"/>
              </a:spcAft>
            </a:pPr>
            <a:r>
              <a:rPr lang="pt-PT" b="1" dirty="0">
                <a:effectLst/>
                <a:latin typeface="Calibri" panose="020F0502020204030204" pitchFamily="34" charset="0"/>
                <a:ea typeface="Calibri" panose="020F0502020204030204" pitchFamily="34" charset="0"/>
                <a:cs typeface="Calibri" panose="020F0502020204030204" pitchFamily="34" charset="0"/>
              </a:rPr>
              <a:t>Nada</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Nada é nada</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O que significa nada?</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Não há nada de nada!</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Sei lá o que é nada</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À parte de ser nadíssima.</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Porque...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Nada é nada</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E não é minha culpa,</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Por isso desculpa</a:t>
            </a:r>
            <a:r>
              <a:rPr lang="pt-PT" sz="1600" dirty="0">
                <a:effectLst/>
                <a:latin typeface="Calibri" panose="020F0502020204030204" pitchFamily="34" charset="0"/>
                <a:ea typeface="Calibri" panose="020F0502020204030204" pitchFamily="34" charset="0"/>
                <a:cs typeface="Calibri" panose="020F0502020204030204" pitchFamily="34"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p>
        </p:txBody>
      </p:sp>
      <p:sp>
        <p:nvSpPr>
          <p:cNvPr id="6" name="TextBox 5">
            <a:extLst>
              <a:ext uri="{FF2B5EF4-FFF2-40B4-BE49-F238E27FC236}">
                <a16:creationId xmlns:a16="http://schemas.microsoft.com/office/drawing/2014/main" id="{50DEC870-DC76-6706-586D-79330AC57A57}"/>
              </a:ext>
            </a:extLst>
          </p:cNvPr>
          <p:cNvSpPr txBox="1"/>
          <p:nvPr/>
        </p:nvSpPr>
        <p:spPr>
          <a:xfrm>
            <a:off x="262369" y="270567"/>
            <a:ext cx="2402772" cy="3296287"/>
          </a:xfrm>
          <a:prstGeom prst="rect">
            <a:avLst/>
          </a:prstGeom>
          <a:noFill/>
        </p:spPr>
        <p:txBody>
          <a:bodyPr wrap="square">
            <a:spAutoFit/>
          </a:bodyPr>
          <a:lstStyle/>
          <a:p>
            <a:pPr>
              <a:lnSpc>
                <a:spcPct val="107000"/>
              </a:lnSpc>
              <a:spcAft>
                <a:spcPts val="800"/>
              </a:spcAft>
            </a:pPr>
            <a:r>
              <a:rPr lang="en-GB" sz="2000" b="1" dirty="0" err="1">
                <a:effectLst/>
                <a:latin typeface="Avenir Next LT Pro" panose="020B0504020202020204" pitchFamily="34" charset="0"/>
                <a:ea typeface="Calibri" panose="020F0502020204030204" pitchFamily="34" charset="0"/>
                <a:cs typeface="Times New Roman" panose="02020603050405020304" pitchFamily="18" charset="0"/>
              </a:rPr>
              <a:t>Vict</a:t>
            </a:r>
            <a:r>
              <a:rPr lang="en-GB" sz="2000" b="1" dirty="0" err="1">
                <a:effectLst/>
                <a:latin typeface="Avenir Next LT Pro" panose="020B0504020202020204" pitchFamily="34" charset="0"/>
                <a:ea typeface="Calibri" panose="020F0502020204030204" pitchFamily="34" charset="0"/>
                <a:cs typeface="Calibri" panose="020F0502020204030204" pitchFamily="34" charset="0"/>
              </a:rPr>
              <a:t>ória</a:t>
            </a:r>
            <a:r>
              <a:rPr lang="en-GB" sz="2000" b="1" dirty="0">
                <a:latin typeface="Calibri" panose="020F0502020204030204" pitchFamily="34" charset="0"/>
                <a:ea typeface="Calibri" panose="020F0502020204030204" pitchFamily="34" charset="0"/>
                <a:cs typeface="Calibri" panose="020F0502020204030204" pitchFamily="34" charset="0"/>
              </a:rPr>
              <a:t> </a:t>
            </a:r>
            <a:r>
              <a:rPr lang="en-GB" sz="2000" b="1" dirty="0">
                <a:latin typeface="Avenir Next LT Pro" panose="020B0504020202020204" pitchFamily="34" charset="0"/>
                <a:ea typeface="Calibri" panose="020F0502020204030204" pitchFamily="34" charset="0"/>
                <a:cs typeface="Calibri" panose="020F0502020204030204" pitchFamily="34" charset="0"/>
              </a:rPr>
              <a:t>Martinho Vieira da Cunha </a:t>
            </a: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(Aged 10</a:t>
            </a:r>
            <a:r>
              <a:rPr lang="en-GB" sz="2000" b="1" dirty="0">
                <a:latin typeface="Avenir Next LT Pro" panose="020B05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St Margaret’s Primary School</a:t>
            </a:r>
          </a:p>
          <a:p>
            <a:pPr>
              <a:lnSpc>
                <a:spcPct val="107000"/>
              </a:lnSpc>
              <a:spcAft>
                <a:spcPts val="800"/>
              </a:spcAft>
            </a:pPr>
            <a:r>
              <a:rPr lang="en-GB" sz="1400" b="1" dirty="0">
                <a:latin typeface="Avenir Next LT Pro" panose="020B0504020202020204" pitchFamily="34" charset="0"/>
                <a:ea typeface="Calibri" panose="020F0502020204030204" pitchFamily="34" charset="0"/>
                <a:cs typeface="Times New Roman" panose="02020603050405020304" pitchFamily="18" charset="0"/>
              </a:rPr>
              <a:t>Portuguese</a:t>
            </a:r>
            <a:r>
              <a:rPr lang="en-GB" sz="1400" dirty="0">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2721492-384C-DC5B-6A3E-738418DC7DBE}"/>
              </a:ext>
            </a:extLst>
          </p:cNvPr>
          <p:cNvSpPr txBox="1"/>
          <p:nvPr/>
        </p:nvSpPr>
        <p:spPr>
          <a:xfrm>
            <a:off x="1663666" y="2613782"/>
            <a:ext cx="2207942" cy="1262333"/>
          </a:xfrm>
          <a:prstGeom prst="rect">
            <a:avLst/>
          </a:prstGeom>
          <a:noFill/>
        </p:spPr>
        <p:txBody>
          <a:bodyPr wrap="square" rtlCol="0">
            <a:spAutoFit/>
          </a:bodyPr>
          <a:lstStyle/>
          <a:p>
            <a:pPr>
              <a:lnSpc>
                <a:spcPct val="107000"/>
              </a:lnSpc>
              <a:spcAft>
                <a:spcPts val="800"/>
              </a:spcAft>
            </a:pPr>
            <a:r>
              <a:rPr lang="en-GB" sz="1600" i="1" dirty="0">
                <a:effectLst/>
                <a:latin typeface="Avenir Next LT Pro" panose="020B0504020202020204" pitchFamily="34" charset="0"/>
                <a:ea typeface="Calibri" panose="020F0502020204030204" pitchFamily="34" charset="0"/>
                <a:cs typeface="Calibri" panose="020F0502020204030204" pitchFamily="34" charset="0"/>
              </a:rPr>
              <a:t>I wrote this poem to be a rap song about the idea of “nothing”. </a:t>
            </a:r>
            <a:endParaRPr lang="en-GB" sz="1600" dirty="0">
              <a:effectLst/>
              <a:latin typeface="Avenir Next LT Pro" panose="020B050402020202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787579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F742C-503D-7B07-DAC1-3DC379E9A4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BE2D29-7A09-4A14-2850-780511C205BA}"/>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16D9C80A-4461-1BA4-B740-6EF982D2F01F}"/>
              </a:ext>
            </a:extLst>
          </p:cNvPr>
          <p:cNvPicPr>
            <a:picLocks noChangeAspect="1"/>
          </p:cNvPicPr>
          <p:nvPr/>
        </p:nvPicPr>
        <p:blipFill>
          <a:blip r:embed="rId2"/>
          <a:srcRect b="5306"/>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1DF64ABE-2955-C255-3DBB-BBC9B21A0795}"/>
              </a:ext>
            </a:extLst>
          </p:cNvPr>
          <p:cNvSpPr txBox="1"/>
          <p:nvPr/>
        </p:nvSpPr>
        <p:spPr>
          <a:xfrm>
            <a:off x="9524856" y="127039"/>
            <a:ext cx="2582581"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Other Tongue</a:t>
            </a:r>
            <a:endParaRPr lang="en-GB" sz="3000" dirty="0"/>
          </a:p>
        </p:txBody>
      </p:sp>
      <p:sp>
        <p:nvSpPr>
          <p:cNvPr id="4" name="TextBox 3">
            <a:extLst>
              <a:ext uri="{FF2B5EF4-FFF2-40B4-BE49-F238E27FC236}">
                <a16:creationId xmlns:a16="http://schemas.microsoft.com/office/drawing/2014/main" id="{35AE2F29-DCCB-CB24-6103-F18371B3FCC9}"/>
              </a:ext>
            </a:extLst>
          </p:cNvPr>
          <p:cNvSpPr txBox="1"/>
          <p:nvPr/>
        </p:nvSpPr>
        <p:spPr>
          <a:xfrm>
            <a:off x="5950755" y="35599"/>
            <a:ext cx="3881430" cy="7017306"/>
          </a:xfrm>
          <a:prstGeom prst="rect">
            <a:avLst/>
          </a:prstGeom>
          <a:noFill/>
        </p:spPr>
        <p:txBody>
          <a:bodyPr wrap="square" rtlCol="0">
            <a:spAutoFit/>
          </a:bodyPr>
          <a:lstStyle/>
          <a:p>
            <a:r>
              <a:rPr lang="en-GB" sz="1500" dirty="0"/>
              <a:t>Mae </a:t>
            </a:r>
            <a:r>
              <a:rPr lang="en-GB" sz="1500" dirty="0" err="1"/>
              <a:t>bys</a:t>
            </a:r>
            <a:r>
              <a:rPr lang="en-GB" sz="1500" dirty="0"/>
              <a:t> Meri-Ann </a:t>
            </a:r>
            <a:r>
              <a:rPr lang="en-GB" sz="1500" dirty="0" err="1"/>
              <a:t>wedi</a:t>
            </a:r>
            <a:r>
              <a:rPr lang="en-GB" sz="1500" dirty="0"/>
              <a:t> </a:t>
            </a:r>
            <a:r>
              <a:rPr lang="en-GB" sz="1500" dirty="0" err="1"/>
              <a:t>brifo</a:t>
            </a:r>
            <a:r>
              <a:rPr lang="en-GB" sz="1500" dirty="0"/>
              <a:t>,</a:t>
            </a:r>
            <a:br>
              <a:rPr lang="en-GB" sz="1500" dirty="0"/>
            </a:br>
            <a:r>
              <a:rPr lang="en-GB" sz="1500" dirty="0"/>
              <a:t>A </a:t>
            </a:r>
            <a:r>
              <a:rPr lang="en-GB" sz="1500" dirty="0" err="1"/>
              <a:t>Dafydd</a:t>
            </a:r>
            <a:r>
              <a:rPr lang="en-GB" sz="1500" dirty="0"/>
              <a:t> y </a:t>
            </a:r>
            <a:r>
              <a:rPr lang="en-GB" sz="1500" dirty="0" err="1"/>
              <a:t>gwas</a:t>
            </a:r>
            <a:r>
              <a:rPr lang="en-GB" sz="1500" dirty="0"/>
              <a:t> </a:t>
            </a:r>
            <a:r>
              <a:rPr lang="en-GB" sz="1500" dirty="0" err="1"/>
              <a:t>ddim</a:t>
            </a:r>
            <a:r>
              <a:rPr lang="en-GB" sz="1500" dirty="0"/>
              <a:t> </a:t>
            </a:r>
            <a:r>
              <a:rPr lang="en-GB" sz="1500" dirty="0" err="1"/>
              <a:t>yn</a:t>
            </a:r>
            <a:r>
              <a:rPr lang="en-GB" sz="1500" dirty="0"/>
              <a:t> </a:t>
            </a:r>
            <a:r>
              <a:rPr lang="en-GB" sz="1500" dirty="0" err="1"/>
              <a:t>iach</a:t>
            </a:r>
            <a:r>
              <a:rPr lang="en-GB" sz="1500" dirty="0"/>
              <a:t>.</a:t>
            </a:r>
            <a:br>
              <a:rPr lang="en-GB" sz="1500" dirty="0"/>
            </a:br>
            <a:r>
              <a:rPr lang="en-GB" sz="1500" dirty="0" err="1"/>
              <a:t>Mae'r</a:t>
            </a:r>
            <a:r>
              <a:rPr lang="en-GB" sz="1500" dirty="0"/>
              <a:t> </a:t>
            </a:r>
            <a:r>
              <a:rPr lang="en-GB" sz="1500" dirty="0" err="1"/>
              <a:t>baban</a:t>
            </a:r>
            <a:r>
              <a:rPr lang="en-GB" sz="1500" dirty="0"/>
              <a:t> </a:t>
            </a:r>
            <a:r>
              <a:rPr lang="en-GB" sz="1500" dirty="0" err="1"/>
              <a:t>yn</a:t>
            </a:r>
            <a:r>
              <a:rPr lang="en-GB" sz="1500" dirty="0"/>
              <a:t> y crud </a:t>
            </a:r>
            <a:r>
              <a:rPr lang="en-GB" sz="1500" dirty="0" err="1"/>
              <a:t>yn</a:t>
            </a:r>
            <a:r>
              <a:rPr lang="en-GB" sz="1500" dirty="0"/>
              <a:t> </a:t>
            </a:r>
            <a:r>
              <a:rPr lang="en-GB" sz="1500" dirty="0" err="1"/>
              <a:t>crio</a:t>
            </a:r>
            <a:r>
              <a:rPr lang="en-GB" sz="1500" dirty="0"/>
              <a:t>,</a:t>
            </a:r>
            <a:br>
              <a:rPr lang="en-GB" sz="1500" dirty="0"/>
            </a:br>
            <a:r>
              <a:rPr lang="en-GB" sz="1500" dirty="0" err="1"/>
              <a:t>A'r</a:t>
            </a:r>
            <a:r>
              <a:rPr lang="en-GB" sz="1500" dirty="0"/>
              <a:t> </a:t>
            </a:r>
            <a:r>
              <a:rPr lang="en-GB" sz="1500" dirty="0" err="1"/>
              <a:t>gath</a:t>
            </a:r>
            <a:r>
              <a:rPr lang="en-GB" sz="1500" dirty="0"/>
              <a:t> </a:t>
            </a:r>
            <a:r>
              <a:rPr lang="en-GB" sz="1500" dirty="0" err="1"/>
              <a:t>wedi</a:t>
            </a:r>
            <a:r>
              <a:rPr lang="en-GB" sz="1500" dirty="0"/>
              <a:t> </a:t>
            </a:r>
            <a:r>
              <a:rPr lang="en-GB" sz="1500" dirty="0" err="1"/>
              <a:t>sgramo</a:t>
            </a:r>
            <a:r>
              <a:rPr lang="en-GB" sz="1500" dirty="0"/>
              <a:t> Joni </a:t>
            </a:r>
            <a:r>
              <a:rPr lang="en-GB" sz="1500" dirty="0" err="1"/>
              <a:t>bach</a:t>
            </a:r>
            <a:r>
              <a:rPr lang="en-GB" sz="1500" dirty="0"/>
              <a:t>. </a:t>
            </a:r>
          </a:p>
          <a:p>
            <a:r>
              <a:rPr lang="en-GB" sz="1500" dirty="0" err="1"/>
              <a:t>Sosban</a:t>
            </a:r>
            <a:r>
              <a:rPr lang="en-GB" sz="1500" dirty="0"/>
              <a:t> </a:t>
            </a:r>
            <a:r>
              <a:rPr lang="en-GB" sz="1500" dirty="0" err="1"/>
              <a:t>fach</a:t>
            </a:r>
            <a:r>
              <a:rPr lang="en-GB" sz="1500" dirty="0"/>
              <a:t> </a:t>
            </a:r>
            <a:r>
              <a:rPr lang="en-GB" sz="1500" dirty="0" err="1"/>
              <a:t>yn</a:t>
            </a:r>
            <a:r>
              <a:rPr lang="en-GB" sz="1500" dirty="0"/>
              <a:t> </a:t>
            </a:r>
            <a:r>
              <a:rPr lang="en-GB" sz="1500" dirty="0" err="1"/>
              <a:t>berwi</a:t>
            </a:r>
            <a:r>
              <a:rPr lang="en-GB" sz="1500" dirty="0"/>
              <a:t> </a:t>
            </a:r>
            <a:r>
              <a:rPr lang="en-GB" sz="1500" dirty="0" err="1"/>
              <a:t>ar</a:t>
            </a:r>
            <a:r>
              <a:rPr lang="en-GB" sz="1500" dirty="0"/>
              <a:t> y </a:t>
            </a:r>
            <a:r>
              <a:rPr lang="en-GB" sz="1500" dirty="0" err="1"/>
              <a:t>tân</a:t>
            </a:r>
            <a:r>
              <a:rPr lang="en-GB" sz="1500" dirty="0"/>
              <a:t>,</a:t>
            </a:r>
            <a:br>
              <a:rPr lang="en-GB" sz="1500" dirty="0"/>
            </a:br>
            <a:r>
              <a:rPr lang="en-GB" sz="1500" dirty="0" err="1"/>
              <a:t>Sosban</a:t>
            </a:r>
            <a:r>
              <a:rPr lang="en-GB" sz="1500" dirty="0"/>
              <a:t> </a:t>
            </a:r>
            <a:r>
              <a:rPr lang="en-GB" sz="1500" dirty="0" err="1"/>
              <a:t>fawr</a:t>
            </a:r>
            <a:r>
              <a:rPr lang="en-GB" sz="1500" dirty="0"/>
              <a:t> </a:t>
            </a:r>
            <a:r>
              <a:rPr lang="en-GB" sz="1500" dirty="0" err="1"/>
              <a:t>yn</a:t>
            </a:r>
            <a:r>
              <a:rPr lang="en-GB" sz="1500" dirty="0"/>
              <a:t> </a:t>
            </a:r>
            <a:r>
              <a:rPr lang="en-GB" sz="1500" dirty="0" err="1"/>
              <a:t>berwi</a:t>
            </a:r>
            <a:r>
              <a:rPr lang="en-GB" sz="1500" dirty="0"/>
              <a:t> </a:t>
            </a:r>
            <a:r>
              <a:rPr lang="en-GB" sz="1500" dirty="0" err="1"/>
              <a:t>ar</a:t>
            </a:r>
            <a:r>
              <a:rPr lang="en-GB" sz="1500" dirty="0"/>
              <a:t> y </a:t>
            </a:r>
            <a:r>
              <a:rPr lang="en-GB" sz="1500" dirty="0" err="1"/>
              <a:t>llawr</a:t>
            </a:r>
            <a:r>
              <a:rPr lang="en-GB" sz="1500" dirty="0"/>
              <a:t>,</a:t>
            </a:r>
            <a:br>
              <a:rPr lang="en-GB" sz="1500" dirty="0"/>
            </a:br>
            <a:r>
              <a:rPr lang="en-GB" sz="1500" dirty="0" err="1"/>
              <a:t>A'r</a:t>
            </a:r>
            <a:r>
              <a:rPr lang="en-GB" sz="1500" dirty="0"/>
              <a:t> </a:t>
            </a:r>
            <a:r>
              <a:rPr lang="en-GB" sz="1500" dirty="0" err="1"/>
              <a:t>gath</a:t>
            </a:r>
            <a:r>
              <a:rPr lang="en-GB" sz="1500" dirty="0"/>
              <a:t> </a:t>
            </a:r>
            <a:r>
              <a:rPr lang="en-GB" sz="1500" dirty="0" err="1"/>
              <a:t>wedi</a:t>
            </a:r>
            <a:r>
              <a:rPr lang="en-GB" sz="1500" dirty="0"/>
              <a:t> </a:t>
            </a:r>
            <a:r>
              <a:rPr lang="en-GB" sz="1500" dirty="0" err="1"/>
              <a:t>sgramo</a:t>
            </a:r>
            <a:r>
              <a:rPr lang="en-GB" sz="1500" dirty="0"/>
              <a:t> Joni </a:t>
            </a:r>
            <a:r>
              <a:rPr lang="en-GB" sz="1500" dirty="0" err="1"/>
              <a:t>bach</a:t>
            </a:r>
            <a:r>
              <a:rPr lang="en-GB" sz="1500" dirty="0"/>
              <a:t>.  </a:t>
            </a:r>
          </a:p>
          <a:p>
            <a:r>
              <a:rPr lang="en-GB" sz="1500" dirty="0"/>
              <a:t>Dai </a:t>
            </a:r>
            <a:r>
              <a:rPr lang="en-GB" sz="1500" dirty="0" err="1"/>
              <a:t>bach</a:t>
            </a:r>
            <a:r>
              <a:rPr lang="en-GB" sz="1500" dirty="0"/>
              <a:t> y </a:t>
            </a:r>
            <a:r>
              <a:rPr lang="en-GB" sz="1500" dirty="0" err="1"/>
              <a:t>soldiwr</a:t>
            </a:r>
            <a:r>
              <a:rPr lang="en-GB" sz="1500" dirty="0"/>
              <a:t>,</a:t>
            </a:r>
            <a:br>
              <a:rPr lang="en-GB" sz="1500" dirty="0"/>
            </a:br>
            <a:r>
              <a:rPr lang="en-GB" sz="1500" dirty="0"/>
              <a:t>Dai </a:t>
            </a:r>
            <a:r>
              <a:rPr lang="en-GB" sz="1500" dirty="0" err="1"/>
              <a:t>bach</a:t>
            </a:r>
            <a:r>
              <a:rPr lang="en-GB" sz="1500" dirty="0"/>
              <a:t> y </a:t>
            </a:r>
            <a:r>
              <a:rPr lang="en-GB" sz="1500" dirty="0" err="1"/>
              <a:t>soldiwr</a:t>
            </a:r>
            <a:r>
              <a:rPr lang="en-GB" sz="1500" dirty="0"/>
              <a:t>,</a:t>
            </a:r>
            <a:br>
              <a:rPr lang="en-GB" sz="1500" dirty="0"/>
            </a:br>
            <a:r>
              <a:rPr lang="en-GB" sz="1500" dirty="0"/>
              <a:t>Dai </a:t>
            </a:r>
            <a:r>
              <a:rPr lang="en-GB" sz="1500" dirty="0" err="1"/>
              <a:t>bach</a:t>
            </a:r>
            <a:r>
              <a:rPr lang="en-GB" sz="1500" dirty="0"/>
              <a:t> y </a:t>
            </a:r>
            <a:r>
              <a:rPr lang="en-GB" sz="1500" dirty="0" err="1"/>
              <a:t>soldiwr</a:t>
            </a:r>
            <a:r>
              <a:rPr lang="en-GB" sz="1500" dirty="0"/>
              <a:t>,</a:t>
            </a:r>
            <a:br>
              <a:rPr lang="en-GB" sz="1500" dirty="0"/>
            </a:br>
            <a:r>
              <a:rPr lang="en-GB" sz="1500" dirty="0"/>
              <a:t>A </a:t>
            </a:r>
            <a:r>
              <a:rPr lang="en-GB" sz="1500" dirty="0" err="1"/>
              <a:t>chwt</a:t>
            </a:r>
            <a:r>
              <a:rPr lang="en-GB" sz="1500" dirty="0"/>
              <a:t> </a:t>
            </a:r>
            <a:r>
              <a:rPr lang="en-GB" sz="1500" dirty="0" err="1"/>
              <a:t>ei</a:t>
            </a:r>
            <a:r>
              <a:rPr lang="en-GB" sz="1500" dirty="0"/>
              <a:t> </a:t>
            </a:r>
            <a:r>
              <a:rPr lang="en-GB" sz="1500" dirty="0" err="1"/>
              <a:t>grys</a:t>
            </a:r>
            <a:r>
              <a:rPr lang="en-GB" sz="1500" dirty="0"/>
              <a:t> e mas. </a:t>
            </a:r>
          </a:p>
          <a:p>
            <a:r>
              <a:rPr lang="en-GB" sz="1500" dirty="0"/>
              <a:t>Mae </a:t>
            </a:r>
            <a:r>
              <a:rPr lang="en-GB" sz="1500" dirty="0" err="1"/>
              <a:t>bys</a:t>
            </a:r>
            <a:r>
              <a:rPr lang="en-GB" sz="1500" dirty="0"/>
              <a:t> Meri-Ann </a:t>
            </a:r>
            <a:r>
              <a:rPr lang="en-GB" sz="1500" dirty="0" err="1"/>
              <a:t>wedi</a:t>
            </a:r>
            <a:r>
              <a:rPr lang="en-GB" sz="1500" dirty="0"/>
              <a:t> </a:t>
            </a:r>
            <a:r>
              <a:rPr lang="en-GB" sz="1500" dirty="0" err="1"/>
              <a:t>gwella</a:t>
            </a:r>
            <a:r>
              <a:rPr lang="en-GB" sz="1500" dirty="0"/>
              <a:t>,</a:t>
            </a:r>
            <a:br>
              <a:rPr lang="en-GB" sz="1500" dirty="0"/>
            </a:br>
            <a:r>
              <a:rPr lang="en-GB" sz="1500" dirty="0"/>
              <a:t>A </a:t>
            </a:r>
            <a:r>
              <a:rPr lang="en-GB" sz="1500" dirty="0" err="1"/>
              <a:t>Dafydd</a:t>
            </a:r>
            <a:r>
              <a:rPr lang="en-GB" sz="1500" dirty="0"/>
              <a:t> y </a:t>
            </a:r>
            <a:r>
              <a:rPr lang="en-GB" sz="1500" dirty="0" err="1"/>
              <a:t>gwas</a:t>
            </a:r>
            <a:r>
              <a:rPr lang="en-GB" sz="1500" dirty="0"/>
              <a:t> </a:t>
            </a:r>
            <a:r>
              <a:rPr lang="en-GB" sz="1500" dirty="0" err="1"/>
              <a:t>yn</a:t>
            </a:r>
            <a:r>
              <a:rPr lang="en-GB" sz="1500" dirty="0"/>
              <a:t> </a:t>
            </a:r>
            <a:r>
              <a:rPr lang="en-GB" sz="1500" dirty="0" err="1"/>
              <a:t>ei</a:t>
            </a:r>
            <a:r>
              <a:rPr lang="en-GB" sz="1500" dirty="0"/>
              <a:t> </a:t>
            </a:r>
            <a:r>
              <a:rPr lang="en-GB" sz="1500" dirty="0" err="1"/>
              <a:t>fedd</a:t>
            </a:r>
            <a:r>
              <a:rPr lang="en-GB" sz="1500" dirty="0"/>
              <a:t>;</a:t>
            </a:r>
            <a:br>
              <a:rPr lang="en-GB" sz="1500" dirty="0"/>
            </a:br>
            <a:r>
              <a:rPr lang="en-GB" sz="1500" dirty="0" err="1"/>
              <a:t>Mae'r</a:t>
            </a:r>
            <a:r>
              <a:rPr lang="en-GB" sz="1500" dirty="0"/>
              <a:t> </a:t>
            </a:r>
            <a:r>
              <a:rPr lang="en-GB" sz="1500" dirty="0" err="1"/>
              <a:t>baban</a:t>
            </a:r>
            <a:r>
              <a:rPr lang="en-GB" sz="1500" dirty="0"/>
              <a:t> </a:t>
            </a:r>
            <a:r>
              <a:rPr lang="en-GB" sz="1500" dirty="0" err="1"/>
              <a:t>yn</a:t>
            </a:r>
            <a:r>
              <a:rPr lang="en-GB" sz="1500" dirty="0"/>
              <a:t> y crud </a:t>
            </a:r>
            <a:r>
              <a:rPr lang="en-GB" sz="1500" dirty="0" err="1"/>
              <a:t>wedi</a:t>
            </a:r>
            <a:r>
              <a:rPr lang="en-GB" sz="1500" dirty="0"/>
              <a:t> </a:t>
            </a:r>
            <a:r>
              <a:rPr lang="en-GB" sz="1500" dirty="0" err="1"/>
              <a:t>tyfu</a:t>
            </a:r>
            <a:r>
              <a:rPr lang="en-GB" sz="1500" dirty="0"/>
              <a:t>,</a:t>
            </a:r>
            <a:br>
              <a:rPr lang="en-GB" sz="1500" dirty="0"/>
            </a:br>
            <a:r>
              <a:rPr lang="en-GB" sz="1500" dirty="0" err="1"/>
              <a:t>A'r</a:t>
            </a:r>
            <a:r>
              <a:rPr lang="en-GB" sz="1500" dirty="0"/>
              <a:t> </a:t>
            </a:r>
            <a:r>
              <a:rPr lang="en-GB" sz="1500" dirty="0" err="1"/>
              <a:t>gath</a:t>
            </a:r>
            <a:r>
              <a:rPr lang="en-GB" sz="1500" dirty="0"/>
              <a:t> </a:t>
            </a:r>
            <a:r>
              <a:rPr lang="en-GB" sz="1500" dirty="0" err="1"/>
              <a:t>wedi</a:t>
            </a:r>
            <a:r>
              <a:rPr lang="en-GB" sz="1500" dirty="0"/>
              <a:t> </a:t>
            </a:r>
            <a:r>
              <a:rPr lang="en-GB" sz="1500" dirty="0" err="1"/>
              <a:t>huno</a:t>
            </a:r>
            <a:r>
              <a:rPr lang="en-GB" sz="1500" dirty="0"/>
              <a:t> </a:t>
            </a:r>
            <a:r>
              <a:rPr lang="en-GB" sz="1500" dirty="0" err="1"/>
              <a:t>mewn</a:t>
            </a:r>
            <a:r>
              <a:rPr lang="en-GB" sz="1500" dirty="0"/>
              <a:t> </a:t>
            </a:r>
            <a:r>
              <a:rPr lang="en-GB" sz="1500" dirty="0" err="1"/>
              <a:t>hedd</a:t>
            </a:r>
            <a:r>
              <a:rPr lang="en-GB" sz="1500" dirty="0"/>
              <a:t>.  </a:t>
            </a:r>
          </a:p>
          <a:p>
            <a:r>
              <a:rPr lang="en-GB" sz="1500" dirty="0" err="1"/>
              <a:t>Sosban</a:t>
            </a:r>
            <a:r>
              <a:rPr lang="en-GB" sz="1500" dirty="0"/>
              <a:t> </a:t>
            </a:r>
            <a:r>
              <a:rPr lang="en-GB" sz="1500" dirty="0" err="1"/>
              <a:t>fach</a:t>
            </a:r>
            <a:r>
              <a:rPr lang="en-GB" sz="1500" dirty="0"/>
              <a:t> </a:t>
            </a:r>
            <a:r>
              <a:rPr lang="en-GB" sz="1500" dirty="0" err="1"/>
              <a:t>yn</a:t>
            </a:r>
            <a:r>
              <a:rPr lang="en-GB" sz="1500" dirty="0"/>
              <a:t> </a:t>
            </a:r>
            <a:r>
              <a:rPr lang="en-GB" sz="1500" dirty="0" err="1"/>
              <a:t>berwi</a:t>
            </a:r>
            <a:r>
              <a:rPr lang="en-GB" sz="1500" dirty="0"/>
              <a:t> </a:t>
            </a:r>
            <a:r>
              <a:rPr lang="en-GB" sz="1500" dirty="0" err="1"/>
              <a:t>ar</a:t>
            </a:r>
            <a:r>
              <a:rPr lang="en-GB" sz="1500" dirty="0"/>
              <a:t> y </a:t>
            </a:r>
            <a:r>
              <a:rPr lang="en-GB" sz="1500" dirty="0" err="1"/>
              <a:t>tân</a:t>
            </a:r>
            <a:br>
              <a:rPr lang="en-GB" sz="1500" dirty="0"/>
            </a:br>
            <a:r>
              <a:rPr lang="en-GB" sz="1500" dirty="0" err="1"/>
              <a:t>Sosban</a:t>
            </a:r>
            <a:r>
              <a:rPr lang="en-GB" sz="1500" dirty="0"/>
              <a:t> </a:t>
            </a:r>
            <a:r>
              <a:rPr lang="en-GB" sz="1500" dirty="0" err="1"/>
              <a:t>fawr</a:t>
            </a:r>
            <a:r>
              <a:rPr lang="en-GB" sz="1500" dirty="0"/>
              <a:t> </a:t>
            </a:r>
            <a:r>
              <a:rPr lang="en-GB" sz="1500" dirty="0" err="1"/>
              <a:t>yn</a:t>
            </a:r>
            <a:r>
              <a:rPr lang="en-GB" sz="1500" dirty="0"/>
              <a:t> </a:t>
            </a:r>
            <a:r>
              <a:rPr lang="en-GB" sz="1500" dirty="0" err="1"/>
              <a:t>berwi</a:t>
            </a:r>
            <a:r>
              <a:rPr lang="en-GB" sz="1500" dirty="0"/>
              <a:t> </a:t>
            </a:r>
            <a:r>
              <a:rPr lang="en-GB" sz="1500" dirty="0" err="1"/>
              <a:t>ar</a:t>
            </a:r>
            <a:r>
              <a:rPr lang="en-GB" sz="1500" dirty="0"/>
              <a:t> y </a:t>
            </a:r>
            <a:r>
              <a:rPr lang="en-GB" sz="1500" dirty="0" err="1"/>
              <a:t>llawr</a:t>
            </a:r>
            <a:br>
              <a:rPr lang="en-GB" sz="1500" dirty="0"/>
            </a:br>
            <a:r>
              <a:rPr lang="en-GB" sz="1500" dirty="0" err="1"/>
              <a:t>A'r</a:t>
            </a:r>
            <a:r>
              <a:rPr lang="en-GB" sz="1500" dirty="0"/>
              <a:t> </a:t>
            </a:r>
            <a:r>
              <a:rPr lang="en-GB" sz="1500" dirty="0" err="1"/>
              <a:t>gath</a:t>
            </a:r>
            <a:r>
              <a:rPr lang="en-GB" sz="1500" dirty="0"/>
              <a:t> </a:t>
            </a:r>
            <a:r>
              <a:rPr lang="en-GB" sz="1500" dirty="0" err="1"/>
              <a:t>wedi</a:t>
            </a:r>
            <a:r>
              <a:rPr lang="en-GB" sz="1500" dirty="0"/>
              <a:t> </a:t>
            </a:r>
            <a:r>
              <a:rPr lang="en-GB" sz="1500" dirty="0" err="1"/>
              <a:t>huno</a:t>
            </a:r>
            <a:r>
              <a:rPr lang="en-GB" sz="1500" dirty="0"/>
              <a:t> </a:t>
            </a:r>
            <a:r>
              <a:rPr lang="en-GB" sz="1500" dirty="0" err="1"/>
              <a:t>mewn</a:t>
            </a:r>
            <a:r>
              <a:rPr lang="en-GB" sz="1500" dirty="0"/>
              <a:t> </a:t>
            </a:r>
            <a:r>
              <a:rPr lang="en-GB" sz="1500" dirty="0" err="1"/>
              <a:t>hedd</a:t>
            </a:r>
            <a:r>
              <a:rPr lang="en-GB" sz="1500" dirty="0"/>
              <a:t>.  </a:t>
            </a:r>
          </a:p>
          <a:p>
            <a:r>
              <a:rPr lang="en-GB" sz="1500" dirty="0"/>
              <a:t>Dai </a:t>
            </a:r>
            <a:r>
              <a:rPr lang="en-GB" sz="1500" dirty="0" err="1"/>
              <a:t>bach</a:t>
            </a:r>
            <a:r>
              <a:rPr lang="en-GB" sz="1500" dirty="0"/>
              <a:t> y </a:t>
            </a:r>
            <a:r>
              <a:rPr lang="en-GB" sz="1500" dirty="0" err="1"/>
              <a:t>sowldiwr</a:t>
            </a:r>
            <a:r>
              <a:rPr lang="en-GB" sz="1500" dirty="0"/>
              <a:t>,</a:t>
            </a:r>
            <a:br>
              <a:rPr lang="en-GB" sz="1500" dirty="0"/>
            </a:br>
            <a:r>
              <a:rPr lang="en-GB" sz="1500" dirty="0"/>
              <a:t>Dai </a:t>
            </a:r>
            <a:r>
              <a:rPr lang="en-GB" sz="1500" dirty="0" err="1"/>
              <a:t>bach</a:t>
            </a:r>
            <a:r>
              <a:rPr lang="en-GB" sz="1500" dirty="0"/>
              <a:t> y </a:t>
            </a:r>
            <a:r>
              <a:rPr lang="en-GB" sz="1500" dirty="0" err="1"/>
              <a:t>sowldiwr</a:t>
            </a:r>
            <a:r>
              <a:rPr lang="en-GB" sz="1500" dirty="0"/>
              <a:t>,</a:t>
            </a:r>
            <a:br>
              <a:rPr lang="en-GB" sz="1500" dirty="0"/>
            </a:br>
            <a:r>
              <a:rPr lang="en-GB" sz="1500" dirty="0"/>
              <a:t>Dai </a:t>
            </a:r>
            <a:r>
              <a:rPr lang="en-GB" sz="1500" dirty="0" err="1"/>
              <a:t>bach</a:t>
            </a:r>
            <a:r>
              <a:rPr lang="en-GB" sz="1500" dirty="0"/>
              <a:t> y </a:t>
            </a:r>
            <a:r>
              <a:rPr lang="en-GB" sz="1500" dirty="0" err="1"/>
              <a:t>sowldiwr</a:t>
            </a:r>
            <a:r>
              <a:rPr lang="en-GB" sz="1500" dirty="0"/>
              <a:t>,</a:t>
            </a:r>
            <a:br>
              <a:rPr lang="en-GB" sz="1500" dirty="0"/>
            </a:br>
            <a:r>
              <a:rPr lang="en-GB" sz="1500" dirty="0"/>
              <a:t>A </a:t>
            </a:r>
            <a:r>
              <a:rPr lang="en-GB" sz="1500" dirty="0" err="1"/>
              <a:t>chwt</a:t>
            </a:r>
            <a:r>
              <a:rPr lang="en-GB" sz="1500" dirty="0"/>
              <a:t> </a:t>
            </a:r>
            <a:r>
              <a:rPr lang="en-GB" sz="1500" dirty="0" err="1"/>
              <a:t>ei</a:t>
            </a:r>
            <a:r>
              <a:rPr lang="en-GB" sz="1500" dirty="0"/>
              <a:t> </a:t>
            </a:r>
            <a:r>
              <a:rPr lang="en-GB" sz="1500" dirty="0" err="1"/>
              <a:t>grys</a:t>
            </a:r>
            <a:r>
              <a:rPr lang="en-GB" sz="1500" dirty="0"/>
              <a:t> e mas.  </a:t>
            </a:r>
          </a:p>
          <a:p>
            <a:r>
              <a:rPr lang="en-GB" sz="1500" dirty="0" err="1"/>
              <a:t>Aeth</a:t>
            </a:r>
            <a:r>
              <a:rPr lang="en-GB" sz="1500" dirty="0"/>
              <a:t> hen </a:t>
            </a:r>
            <a:r>
              <a:rPr lang="en-GB" sz="1500" dirty="0" err="1"/>
              <a:t>Fari</a:t>
            </a:r>
            <a:r>
              <a:rPr lang="en-GB" sz="1500" dirty="0"/>
              <a:t> Jones </a:t>
            </a:r>
            <a:r>
              <a:rPr lang="en-GB" sz="1500" dirty="0" err="1"/>
              <a:t>i</a:t>
            </a:r>
            <a:r>
              <a:rPr lang="en-GB" sz="1500" dirty="0"/>
              <a:t> </a:t>
            </a:r>
            <a:r>
              <a:rPr lang="en-GB" sz="1500" dirty="0" err="1"/>
              <a:t>Ffair</a:t>
            </a:r>
            <a:r>
              <a:rPr lang="en-GB" sz="1500" dirty="0"/>
              <a:t> y </a:t>
            </a:r>
            <a:r>
              <a:rPr lang="en-GB" sz="1500" dirty="0" err="1"/>
              <a:t>Caerau</a:t>
            </a:r>
            <a:br>
              <a:rPr lang="en-GB" sz="1500" dirty="0"/>
            </a:br>
            <a:r>
              <a:rPr lang="en-GB" sz="1500" dirty="0"/>
              <a:t>I </a:t>
            </a:r>
            <a:r>
              <a:rPr lang="en-GB" sz="1500" dirty="0" err="1"/>
              <a:t>brynu</a:t>
            </a:r>
            <a:r>
              <a:rPr lang="en-GB" sz="1500" dirty="0"/>
              <a:t> set o </a:t>
            </a:r>
            <a:r>
              <a:rPr lang="en-GB" sz="1500" dirty="0" err="1"/>
              <a:t>lestri</a:t>
            </a:r>
            <a:r>
              <a:rPr lang="en-GB" sz="1500" dirty="0"/>
              <a:t> de;</a:t>
            </a:r>
            <a:br>
              <a:rPr lang="en-GB" sz="1500" dirty="0"/>
            </a:br>
            <a:r>
              <a:rPr lang="en-GB" sz="1500" dirty="0" err="1"/>
              <a:t>Ond</a:t>
            </a:r>
            <a:r>
              <a:rPr lang="en-GB" sz="1500" dirty="0"/>
              <a:t> </a:t>
            </a:r>
            <a:r>
              <a:rPr lang="en-GB" sz="1500" dirty="0" err="1"/>
              <a:t>mynd</a:t>
            </a:r>
            <a:r>
              <a:rPr lang="en-GB" sz="1500" dirty="0"/>
              <a:t> </a:t>
            </a:r>
            <a:r>
              <a:rPr lang="en-GB" sz="1500" dirty="0" err="1"/>
              <a:t>i'r</a:t>
            </a:r>
            <a:r>
              <a:rPr lang="en-GB" sz="1500" dirty="0"/>
              <a:t> </a:t>
            </a:r>
            <a:r>
              <a:rPr lang="en-GB" sz="1500" dirty="0" err="1"/>
              <a:t>ffos</a:t>
            </a:r>
            <a:r>
              <a:rPr lang="en-GB" sz="1500" dirty="0"/>
              <a:t> </a:t>
            </a:r>
            <a:r>
              <a:rPr lang="en-GB" sz="1500" dirty="0" err="1"/>
              <a:t>aeth</a:t>
            </a:r>
            <a:r>
              <a:rPr lang="en-GB" sz="1500" dirty="0"/>
              <a:t> Mari </a:t>
            </a:r>
            <a:r>
              <a:rPr lang="en-GB" sz="1500" dirty="0" err="1"/>
              <a:t>gyda'i</a:t>
            </a:r>
            <a:r>
              <a:rPr lang="en-GB" sz="1500" dirty="0"/>
              <a:t> </a:t>
            </a:r>
            <a:r>
              <a:rPr lang="en-GB" sz="1500" dirty="0" err="1"/>
              <a:t>llestri</a:t>
            </a:r>
            <a:br>
              <a:rPr lang="en-GB" sz="1500" dirty="0"/>
            </a:br>
            <a:r>
              <a:rPr lang="en-GB" sz="1500" dirty="0" err="1"/>
              <a:t>Trwy</a:t>
            </a:r>
            <a:r>
              <a:rPr lang="en-GB" sz="1500" dirty="0"/>
              <a:t> </a:t>
            </a:r>
            <a:r>
              <a:rPr lang="en-GB" sz="1500" dirty="0" err="1"/>
              <a:t>yfed</a:t>
            </a:r>
            <a:r>
              <a:rPr lang="en-GB" sz="1500" dirty="0"/>
              <a:t> </a:t>
            </a:r>
            <a:r>
              <a:rPr lang="en-GB" sz="1500" dirty="0" err="1"/>
              <a:t>gormod</a:t>
            </a:r>
            <a:r>
              <a:rPr lang="en-GB" sz="1500" dirty="0"/>
              <a:t> </a:t>
            </a:r>
            <a:r>
              <a:rPr lang="en-GB" sz="1500" dirty="0" err="1"/>
              <a:t>lawer</a:t>
            </a:r>
            <a:r>
              <a:rPr lang="en-GB" sz="1500" dirty="0"/>
              <a:t> </a:t>
            </a:r>
            <a:r>
              <a:rPr lang="en-GB" sz="1500" dirty="0" err="1"/>
              <a:t>iawn</a:t>
            </a:r>
            <a:r>
              <a:rPr lang="en-GB" sz="1500" dirty="0"/>
              <a:t> o "de"   </a:t>
            </a:r>
          </a:p>
          <a:p>
            <a:r>
              <a:rPr lang="en-GB" sz="1500" dirty="0" err="1"/>
              <a:t>Sosban</a:t>
            </a:r>
            <a:r>
              <a:rPr lang="en-GB" sz="1500" dirty="0"/>
              <a:t> </a:t>
            </a:r>
            <a:r>
              <a:rPr lang="en-GB" sz="1500" dirty="0" err="1"/>
              <a:t>fach</a:t>
            </a:r>
            <a:r>
              <a:rPr lang="en-GB" sz="1500" dirty="0"/>
              <a:t> </a:t>
            </a:r>
            <a:r>
              <a:rPr lang="en-GB" sz="1500" dirty="0" err="1"/>
              <a:t>yn</a:t>
            </a:r>
            <a:r>
              <a:rPr lang="en-GB" sz="1500" dirty="0"/>
              <a:t> </a:t>
            </a:r>
            <a:r>
              <a:rPr lang="en-GB" sz="1500" dirty="0" err="1"/>
              <a:t>berwi</a:t>
            </a:r>
            <a:r>
              <a:rPr lang="en-GB" sz="1500" dirty="0"/>
              <a:t> </a:t>
            </a:r>
            <a:r>
              <a:rPr lang="en-GB" sz="1500" dirty="0" err="1"/>
              <a:t>ar</a:t>
            </a:r>
            <a:r>
              <a:rPr lang="en-GB" sz="1500" dirty="0"/>
              <a:t> y </a:t>
            </a:r>
            <a:r>
              <a:rPr lang="en-GB" sz="1500" dirty="0" err="1"/>
              <a:t>tân</a:t>
            </a:r>
            <a:br>
              <a:rPr lang="en-GB" sz="1500" dirty="0"/>
            </a:br>
            <a:r>
              <a:rPr lang="en-GB" sz="1500" dirty="0" err="1"/>
              <a:t>Sosban</a:t>
            </a:r>
            <a:r>
              <a:rPr lang="en-GB" sz="1500" dirty="0"/>
              <a:t> </a:t>
            </a:r>
            <a:r>
              <a:rPr lang="en-GB" sz="1500" dirty="0" err="1"/>
              <a:t>fawr</a:t>
            </a:r>
            <a:r>
              <a:rPr lang="en-GB" sz="1500" dirty="0"/>
              <a:t> </a:t>
            </a:r>
            <a:r>
              <a:rPr lang="en-GB" sz="1500" dirty="0" err="1"/>
              <a:t>yn</a:t>
            </a:r>
            <a:r>
              <a:rPr lang="en-GB" sz="1500" dirty="0"/>
              <a:t> </a:t>
            </a:r>
            <a:r>
              <a:rPr lang="en-GB" sz="1500" dirty="0" err="1"/>
              <a:t>berwi</a:t>
            </a:r>
            <a:r>
              <a:rPr lang="en-GB" sz="1500" dirty="0"/>
              <a:t> </a:t>
            </a:r>
            <a:r>
              <a:rPr lang="en-GB" sz="1500" dirty="0" err="1"/>
              <a:t>ar</a:t>
            </a:r>
            <a:r>
              <a:rPr lang="en-GB" sz="1500" dirty="0"/>
              <a:t> y </a:t>
            </a:r>
            <a:r>
              <a:rPr lang="en-GB" sz="1500" dirty="0" err="1"/>
              <a:t>llawr</a:t>
            </a:r>
            <a:br>
              <a:rPr lang="en-GB" sz="1500" dirty="0"/>
            </a:br>
            <a:r>
              <a:rPr lang="en-GB" sz="1500" dirty="0" err="1"/>
              <a:t>A'r</a:t>
            </a:r>
            <a:r>
              <a:rPr lang="en-GB" sz="1500" dirty="0"/>
              <a:t> </a:t>
            </a:r>
            <a:r>
              <a:rPr lang="en-GB" sz="1500" dirty="0" err="1"/>
              <a:t>gath</a:t>
            </a:r>
            <a:r>
              <a:rPr lang="en-GB" sz="1500" dirty="0"/>
              <a:t> </a:t>
            </a:r>
            <a:r>
              <a:rPr lang="en-GB" sz="1500" dirty="0" err="1"/>
              <a:t>wedi</a:t>
            </a:r>
            <a:r>
              <a:rPr lang="en-GB" sz="1500" dirty="0"/>
              <a:t> </a:t>
            </a:r>
            <a:r>
              <a:rPr lang="en-GB" sz="1500" dirty="0" err="1"/>
              <a:t>huno</a:t>
            </a:r>
            <a:r>
              <a:rPr lang="en-GB" sz="1500" dirty="0"/>
              <a:t> </a:t>
            </a:r>
            <a:r>
              <a:rPr lang="en-GB" sz="1500" dirty="0" err="1"/>
              <a:t>mewn</a:t>
            </a:r>
            <a:r>
              <a:rPr lang="en-GB" sz="1500" dirty="0"/>
              <a:t> </a:t>
            </a:r>
            <a:r>
              <a:rPr lang="en-GB" sz="1500" dirty="0" err="1"/>
              <a:t>hedd</a:t>
            </a:r>
            <a:r>
              <a:rPr lang="en-GB" sz="1500" dirty="0"/>
              <a:t>.</a:t>
            </a:r>
          </a:p>
        </p:txBody>
      </p:sp>
      <p:sp>
        <p:nvSpPr>
          <p:cNvPr id="6" name="TextBox 5">
            <a:extLst>
              <a:ext uri="{FF2B5EF4-FFF2-40B4-BE49-F238E27FC236}">
                <a16:creationId xmlns:a16="http://schemas.microsoft.com/office/drawing/2014/main" id="{8EC15F5F-D477-3D0E-DD42-52C73B1E6D3F}"/>
              </a:ext>
            </a:extLst>
          </p:cNvPr>
          <p:cNvSpPr txBox="1"/>
          <p:nvPr/>
        </p:nvSpPr>
        <p:spPr>
          <a:xfrm>
            <a:off x="262369" y="270567"/>
            <a:ext cx="3054716" cy="2420278"/>
          </a:xfrm>
          <a:prstGeom prst="rect">
            <a:avLst/>
          </a:prstGeom>
          <a:noFill/>
        </p:spPr>
        <p:txBody>
          <a:bodyPr wrap="square">
            <a:spAutoFit/>
          </a:bodyPr>
          <a:lstStyle/>
          <a:p>
            <a:pPr>
              <a:lnSpc>
                <a:spcPct val="107000"/>
              </a:lnSpc>
              <a:spcAft>
                <a:spcPts val="800"/>
              </a:spcAft>
            </a:pP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Ivy Dawson (Year 6</a:t>
            </a:r>
            <a:r>
              <a:rPr lang="en-GB" sz="2000" b="1" dirty="0">
                <a:latin typeface="Avenir Next LT Pro" panose="020B05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St Margaret’s Primary School</a:t>
            </a:r>
          </a:p>
          <a:p>
            <a:pPr>
              <a:lnSpc>
                <a:spcPct val="107000"/>
              </a:lnSpc>
              <a:spcAft>
                <a:spcPts val="800"/>
              </a:spcAft>
            </a:pPr>
            <a:r>
              <a:rPr lang="en-GB" sz="1400" b="1" dirty="0">
                <a:latin typeface="Avenir Next LT Pro" panose="020B0504020202020204" pitchFamily="34" charset="0"/>
                <a:ea typeface="Calibri" panose="020F0502020204030204" pitchFamily="34" charset="0"/>
                <a:cs typeface="Times New Roman" panose="02020603050405020304" pitchFamily="18" charset="0"/>
              </a:rPr>
              <a:t>Welsh</a:t>
            </a: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8" name="Content Placeholder 7"/>
          <p:cNvSpPr>
            <a:spLocks noGrp="1"/>
          </p:cNvSpPr>
          <p:nvPr>
            <p:ph idx="1"/>
          </p:nvPr>
        </p:nvSpPr>
        <p:spPr>
          <a:xfrm>
            <a:off x="447502" y="2954914"/>
            <a:ext cx="4914207" cy="4351338"/>
          </a:xfrm>
        </p:spPr>
        <p:txBody>
          <a:bodyPr>
            <a:normAutofit/>
          </a:bodyPr>
          <a:lstStyle/>
          <a:p>
            <a:pPr marL="0" indent="0">
              <a:buNone/>
            </a:pPr>
            <a:r>
              <a:rPr lang="en-GB" sz="1200" i="1" dirty="0">
                <a:latin typeface="Avenir Next LT Pro Light"/>
              </a:rPr>
              <a:t>When you hear this song it sounds quite soothing and relaxing but actually is about a mum in a kitchen and everything is going wrong at home.  Mary Ann has hurt her finger, the servant sent well, the baby is crying and the cat scratched </a:t>
            </a:r>
            <a:r>
              <a:rPr lang="en-GB" sz="1200" i="1" dirty="0" err="1">
                <a:latin typeface="Avenir Next LT Pro Light"/>
              </a:rPr>
              <a:t>Jony</a:t>
            </a:r>
            <a:r>
              <a:rPr lang="en-GB" sz="1200" i="1" dirty="0">
                <a:latin typeface="Avenir Next LT Pro Light"/>
              </a:rPr>
              <a:t>, a saucepan is boiling on the fire.  So not very relaxing at all.</a:t>
            </a:r>
          </a:p>
          <a:p>
            <a:pPr marL="0" indent="0">
              <a:buNone/>
            </a:pPr>
            <a:endParaRPr lang="en-GB" sz="1200" i="1" dirty="0">
              <a:latin typeface="Avenir Next LT Pro Light"/>
            </a:endParaRPr>
          </a:p>
          <a:p>
            <a:pPr marL="0" indent="0">
              <a:buNone/>
            </a:pPr>
            <a:r>
              <a:rPr lang="en-GB" sz="1200" i="1" dirty="0">
                <a:latin typeface="Avenir Next LT Pro Light"/>
              </a:rPr>
              <a:t>The reason I want to share it is because my nan (grandma) used to sing it to me when I was little to make me go to sleep.  So when I hear it now I feel a connection with the Welsh side of my family and brings back so many memories.  My mum and all her family grew up in the Wales although my grandad  isn’t from Wales.  His mum (my grandma) was and also it is a very known song, not only sung as a lullaby but also at rugby matches.  Although we don’t speak Welsh at home sometimes we say “</a:t>
            </a:r>
            <a:r>
              <a:rPr lang="en-GB" sz="1200" i="1" dirty="0" err="1">
                <a:latin typeface="Avenir Next LT Pro Light"/>
              </a:rPr>
              <a:t>nosdâ</a:t>
            </a:r>
            <a:r>
              <a:rPr lang="en-GB" sz="1200" i="1" dirty="0">
                <a:latin typeface="Avenir Next LT Pro Light"/>
              </a:rPr>
              <a:t>” which means good night and other words.</a:t>
            </a:r>
          </a:p>
          <a:p>
            <a:pPr marL="0" indent="0">
              <a:buNone/>
            </a:pPr>
            <a:endParaRPr lang="en-GB" sz="1600" dirty="0"/>
          </a:p>
        </p:txBody>
      </p:sp>
    </p:spTree>
    <p:extLst>
      <p:ext uri="{BB962C8B-B14F-4D97-AF65-F5344CB8AC3E}">
        <p14:creationId xmlns:p14="http://schemas.microsoft.com/office/powerpoint/2010/main" val="1558931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F742C-503D-7B07-DAC1-3DC379E9A4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BE2D29-7A09-4A14-2850-780511C205B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9AA2DC3-91D7-906E-44AE-B7C785629859}"/>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16D9C80A-4461-1BA4-B740-6EF982D2F01F}"/>
              </a:ext>
            </a:extLst>
          </p:cNvPr>
          <p:cNvPicPr>
            <a:picLocks noChangeAspect="1"/>
          </p:cNvPicPr>
          <p:nvPr/>
        </p:nvPicPr>
        <p:blipFill>
          <a:blip r:embed="rId2"/>
          <a:srcRect b="5306"/>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1DF64ABE-2955-C255-3DBB-BBC9B21A0795}"/>
              </a:ext>
            </a:extLst>
          </p:cNvPr>
          <p:cNvSpPr txBox="1"/>
          <p:nvPr/>
        </p:nvSpPr>
        <p:spPr>
          <a:xfrm>
            <a:off x="9524856" y="127039"/>
            <a:ext cx="2582581"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Other Tongue</a:t>
            </a:r>
            <a:endParaRPr lang="en-GB" sz="3000" dirty="0"/>
          </a:p>
        </p:txBody>
      </p:sp>
      <p:sp>
        <p:nvSpPr>
          <p:cNvPr id="4" name="TextBox 3">
            <a:extLst>
              <a:ext uri="{FF2B5EF4-FFF2-40B4-BE49-F238E27FC236}">
                <a16:creationId xmlns:a16="http://schemas.microsoft.com/office/drawing/2014/main" id="{35AE2F29-DCCB-CB24-6103-F18371B3FCC9}"/>
              </a:ext>
            </a:extLst>
          </p:cNvPr>
          <p:cNvSpPr txBox="1"/>
          <p:nvPr/>
        </p:nvSpPr>
        <p:spPr>
          <a:xfrm>
            <a:off x="4155285" y="1144588"/>
            <a:ext cx="3881430" cy="4368119"/>
          </a:xfrm>
          <a:prstGeom prst="rect">
            <a:avLst/>
          </a:prstGeom>
          <a:noFill/>
        </p:spPr>
        <p:txBody>
          <a:bodyPr wrap="square" rtlCol="0">
            <a:spAutoFit/>
          </a:bodyPr>
          <a:lstStyle/>
          <a:p>
            <a:pPr>
              <a:lnSpc>
                <a:spcPct val="107000"/>
              </a:lnSpc>
              <a:spcAft>
                <a:spcPts val="80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Mi </a:t>
            </a:r>
            <a:r>
              <a:rPr lang="de-DE" sz="1800" b="1" dirty="0" err="1">
                <a:effectLst/>
                <a:latin typeface="Calibri" panose="020F0502020204030204" pitchFamily="34" charset="0"/>
                <a:ea typeface="Calibri" panose="020F0502020204030204" pitchFamily="34" charset="0"/>
                <a:cs typeface="Times New Roman" panose="02020603050405020304" pitchFamily="18" charset="0"/>
              </a:rPr>
              <a:t>familia</a:t>
            </a:r>
            <a:r>
              <a:rPr lang="de-DE" sz="1800" b="1" dirty="0">
                <a:effectLst/>
                <a:latin typeface="Calibri" panose="020F0502020204030204" pitchFamily="34" charset="0"/>
                <a:ea typeface="Calibri" panose="020F0502020204030204" pitchFamily="34" charset="0"/>
                <a:cs typeface="Times New Roman" panose="02020603050405020304" pitchFamily="18" charset="0"/>
              </a:rPr>
              <a:t>: la </a:t>
            </a:r>
            <a:r>
              <a:rPr lang="de-DE" sz="1800" b="1" dirty="0" err="1">
                <a:effectLst/>
                <a:latin typeface="Calibri" panose="020F0502020204030204" pitchFamily="34" charset="0"/>
                <a:ea typeface="Calibri" panose="020F0502020204030204" pitchFamily="34" charset="0"/>
                <a:cs typeface="Times New Roman" panose="02020603050405020304" pitchFamily="18" charset="0"/>
              </a:rPr>
              <a:t>luz</a:t>
            </a:r>
            <a:r>
              <a:rPr lang="de-DE" sz="1800" b="1" dirty="0">
                <a:effectLst/>
                <a:latin typeface="Calibri" panose="020F0502020204030204" pitchFamily="34" charset="0"/>
                <a:ea typeface="Calibri" panose="020F0502020204030204" pitchFamily="34" charset="0"/>
                <a:cs typeface="Times New Roman" panose="02020603050405020304" pitchFamily="18" charset="0"/>
              </a:rPr>
              <a:t> de mi </a:t>
            </a:r>
            <a:r>
              <a:rPr lang="de-DE" sz="1800" b="1" dirty="0" err="1">
                <a:effectLst/>
                <a:latin typeface="Calibri" panose="020F0502020204030204" pitchFamily="34" charset="0"/>
                <a:ea typeface="Calibri" panose="020F0502020204030204" pitchFamily="34" charset="0"/>
                <a:cs typeface="Times New Roman" panose="02020603050405020304" pitchFamily="18" charset="0"/>
              </a:rPr>
              <a:t>vida</a:t>
            </a:r>
            <a:r>
              <a:rPr lang="de-DE" sz="1800" b="1"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Mi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familia</a:t>
            </a:r>
            <a:r>
              <a:rPr lang="de-DE" sz="1800" dirty="0">
                <a:effectLst/>
                <a:latin typeface="Calibri" panose="020F0502020204030204" pitchFamily="34" charset="0"/>
                <a:ea typeface="Calibri" panose="020F0502020204030204" pitchFamily="34" charset="0"/>
                <a:cs typeface="Times New Roman" panose="02020603050405020304" pitchFamily="18" charset="0"/>
              </a:rPr>
              <a:t>: la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luz</a:t>
            </a:r>
            <a:r>
              <a:rPr lang="de-DE" sz="1800" dirty="0">
                <a:effectLst/>
                <a:latin typeface="Calibri" panose="020F0502020204030204" pitchFamily="34" charset="0"/>
                <a:ea typeface="Calibri" panose="020F0502020204030204" pitchFamily="34" charset="0"/>
                <a:cs typeface="Times New Roman" panose="02020603050405020304" pitchFamily="18" charset="0"/>
              </a:rPr>
              <a:t> de mi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vida</a:t>
            </a:r>
            <a:r>
              <a:rPr lang="de-DE"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Mi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hermano</a:t>
            </a:r>
            <a:r>
              <a:rPr lang="en-GB" sz="1800" dirty="0">
                <a:effectLst/>
                <a:latin typeface="Calibri" panose="020F0502020204030204" pitchFamily="34" charset="0"/>
                <a:ea typeface="Calibri" panose="020F0502020204030204" pitchFamily="34" charset="0"/>
                <a:cs typeface="Times New Roman" panose="02020603050405020304" pitchFamily="18" charset="0"/>
              </a:rPr>
              <a:t>: un chico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muy</a:t>
            </a:r>
            <a:r>
              <a:rPr lang="en-GB" sz="1800" dirty="0">
                <a:effectLst/>
                <a:latin typeface="Calibri" panose="020F0502020204030204" pitchFamily="34" charset="0"/>
                <a:ea typeface="Calibri" panose="020F0502020204030204" pitchFamily="34" charset="0"/>
                <a:cs typeface="Times New Roman" panose="02020603050405020304" pitchFamily="18" charset="0"/>
              </a:rPr>
              <a:t> loco</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Mi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mamá</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una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campeona</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la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ayuda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Y mi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papá</a:t>
            </a:r>
            <a:r>
              <a:rPr lang="en-GB" sz="1800" dirty="0">
                <a:effectLst/>
                <a:latin typeface="Calibri" panose="020F0502020204030204" pitchFamily="34" charset="0"/>
                <a:ea typeface="Calibri" panose="020F0502020204030204" pitchFamily="34" charset="0"/>
                <a:cs typeface="Times New Roman" panose="02020603050405020304" pitchFamily="18" charset="0"/>
              </a:rPr>
              <a:t>: loco y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estricto</a:t>
            </a:r>
            <a:r>
              <a:rPr lang="en-GB" sz="1800" dirty="0">
                <a:effectLst/>
                <a:latin typeface="Calibri" panose="020F0502020204030204" pitchFamily="34" charset="0"/>
                <a:ea typeface="Calibri" panose="020F0502020204030204" pitchFamily="34" charset="0"/>
                <a:cs typeface="Times New Roman" panose="02020603050405020304" pitchFamily="18" charset="0"/>
              </a:rPr>
              <a:t> a la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vez</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Mi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familia</a:t>
            </a:r>
            <a:r>
              <a:rPr lang="de-DE" sz="1800" dirty="0">
                <a:effectLst/>
                <a:latin typeface="Calibri" panose="020F0502020204030204" pitchFamily="34" charset="0"/>
                <a:ea typeface="Calibri" panose="020F0502020204030204" pitchFamily="34" charset="0"/>
                <a:cs typeface="Times New Roman" panose="02020603050405020304" pitchFamily="18" charset="0"/>
              </a:rPr>
              <a:t>: la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luz</a:t>
            </a:r>
            <a:r>
              <a:rPr lang="de-DE" sz="1800" dirty="0">
                <a:effectLst/>
                <a:latin typeface="Calibri" panose="020F0502020204030204" pitchFamily="34" charset="0"/>
                <a:ea typeface="Calibri" panose="020F0502020204030204" pitchFamily="34" charset="0"/>
                <a:cs typeface="Times New Roman" panose="02020603050405020304" pitchFamily="18" charset="0"/>
              </a:rPr>
              <a:t> de mi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vida</a:t>
            </a:r>
            <a:r>
              <a:rPr lang="de-DE"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Mi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abuelo</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muy</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muy</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feliz</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Mi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abuela</a:t>
            </a:r>
            <a:r>
              <a:rPr lang="en-GB" sz="1800" dirty="0">
                <a:effectLst/>
                <a:latin typeface="Calibri" panose="020F0502020204030204" pitchFamily="34" charset="0"/>
                <a:ea typeface="Calibri" panose="020F0502020204030204" pitchFamily="34" charset="0"/>
                <a:cs typeface="Times New Roman" panose="02020603050405020304" pitchFamily="18" charset="0"/>
              </a:rPr>
              <a:t>: la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maestra</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la casa</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Y mi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tito</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viene</a:t>
            </a:r>
            <a:r>
              <a:rPr lang="en-GB" sz="1800" dirty="0">
                <a:effectLst/>
                <a:latin typeface="Calibri" panose="020F0502020204030204" pitchFamily="34" charset="0"/>
                <a:ea typeface="Calibri" panose="020F0502020204030204" pitchFamily="34" charset="0"/>
                <a:cs typeface="Times New Roman" panose="02020603050405020304" pitchFamily="18" charset="0"/>
              </a:rPr>
              <a:t> 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hablar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conmigo</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Mi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familia</a:t>
            </a:r>
            <a:r>
              <a:rPr lang="de-DE" sz="1800" dirty="0">
                <a:effectLst/>
                <a:latin typeface="Calibri" panose="020F0502020204030204" pitchFamily="34" charset="0"/>
                <a:ea typeface="Calibri" panose="020F0502020204030204" pitchFamily="34" charset="0"/>
                <a:cs typeface="Times New Roman" panose="02020603050405020304" pitchFamily="18" charset="0"/>
              </a:rPr>
              <a:t>: la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luz</a:t>
            </a:r>
            <a:r>
              <a:rPr lang="de-DE" sz="1800" dirty="0">
                <a:effectLst/>
                <a:latin typeface="Calibri" panose="020F0502020204030204" pitchFamily="34" charset="0"/>
                <a:ea typeface="Calibri" panose="020F0502020204030204" pitchFamily="34" charset="0"/>
                <a:cs typeface="Times New Roman" panose="02020603050405020304" pitchFamily="18" charset="0"/>
              </a:rPr>
              <a:t> de mi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vida</a:t>
            </a:r>
            <a:r>
              <a:rPr lang="de-DE"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p>
        </p:txBody>
      </p:sp>
      <p:sp>
        <p:nvSpPr>
          <p:cNvPr id="6" name="TextBox 5">
            <a:extLst>
              <a:ext uri="{FF2B5EF4-FFF2-40B4-BE49-F238E27FC236}">
                <a16:creationId xmlns:a16="http://schemas.microsoft.com/office/drawing/2014/main" id="{8EC15F5F-D477-3D0E-DD42-52C73B1E6D3F}"/>
              </a:ext>
            </a:extLst>
          </p:cNvPr>
          <p:cNvSpPr txBox="1"/>
          <p:nvPr/>
        </p:nvSpPr>
        <p:spPr>
          <a:xfrm>
            <a:off x="262369" y="270567"/>
            <a:ext cx="2402772" cy="2966966"/>
          </a:xfrm>
          <a:prstGeom prst="rect">
            <a:avLst/>
          </a:prstGeom>
          <a:noFill/>
        </p:spPr>
        <p:txBody>
          <a:bodyPr wrap="square">
            <a:spAutoFit/>
          </a:bodyPr>
          <a:lstStyle/>
          <a:p>
            <a:pPr>
              <a:lnSpc>
                <a:spcPct val="107000"/>
              </a:lnSpc>
              <a:spcAft>
                <a:spcPts val="800"/>
              </a:spcAft>
            </a:pP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Oliver Hermoso-Barner (Year 6</a:t>
            </a:r>
            <a:r>
              <a:rPr lang="en-GB" sz="2000" b="1" dirty="0">
                <a:latin typeface="Avenir Next LT Pro" panose="020B05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St Margaret’s Primary School</a:t>
            </a:r>
          </a:p>
          <a:p>
            <a:pPr>
              <a:lnSpc>
                <a:spcPct val="107000"/>
              </a:lnSpc>
              <a:spcAft>
                <a:spcPts val="800"/>
              </a:spcAft>
            </a:pPr>
            <a:r>
              <a:rPr lang="en-GB" sz="1400" b="1" dirty="0">
                <a:latin typeface="Avenir Next LT Pro" panose="020B0504020202020204" pitchFamily="34" charset="0"/>
                <a:ea typeface="Calibri" panose="020F0502020204030204" pitchFamily="34" charset="0"/>
                <a:cs typeface="Times New Roman" panose="02020603050405020304" pitchFamily="18" charset="0"/>
              </a:rPr>
              <a:t>Spanish</a:t>
            </a: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5562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B9FAF-7EAD-1D3D-5E8D-C3DE7BB221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BA6E70-4062-47A6-8D32-18C9C37EE96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7A08AD3-FA1C-5864-7DD6-8E4FB4C7D9FF}"/>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3F7B3F57-B29A-4095-3DA5-142846289FB0}"/>
              </a:ext>
            </a:extLst>
          </p:cNvPr>
          <p:cNvPicPr>
            <a:picLocks noChangeAspect="1"/>
          </p:cNvPicPr>
          <p:nvPr/>
        </p:nvPicPr>
        <p:blipFill>
          <a:blip r:embed="rId2"/>
          <a:srcRect b="5306"/>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6A59F92B-2457-00FF-B2AA-6372C5F93F9A}"/>
              </a:ext>
            </a:extLst>
          </p:cNvPr>
          <p:cNvSpPr txBox="1"/>
          <p:nvPr/>
        </p:nvSpPr>
        <p:spPr>
          <a:xfrm>
            <a:off x="9524856" y="127039"/>
            <a:ext cx="2582581"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Other Tongue</a:t>
            </a:r>
            <a:endParaRPr lang="en-GB" sz="3000" dirty="0"/>
          </a:p>
        </p:txBody>
      </p:sp>
      <p:sp>
        <p:nvSpPr>
          <p:cNvPr id="4" name="TextBox 3">
            <a:extLst>
              <a:ext uri="{FF2B5EF4-FFF2-40B4-BE49-F238E27FC236}">
                <a16:creationId xmlns:a16="http://schemas.microsoft.com/office/drawing/2014/main" id="{CDFCA350-F1AA-640C-0A59-40D0B51811DC}"/>
              </a:ext>
            </a:extLst>
          </p:cNvPr>
          <p:cNvSpPr txBox="1"/>
          <p:nvPr/>
        </p:nvSpPr>
        <p:spPr>
          <a:xfrm>
            <a:off x="4828478" y="1407645"/>
            <a:ext cx="3881430" cy="4701223"/>
          </a:xfrm>
          <a:prstGeom prst="rect">
            <a:avLst/>
          </a:prstGeom>
          <a:noFill/>
        </p:spPr>
        <p:txBody>
          <a:bodyPr wrap="square" rtlCol="0">
            <a:spAutoFit/>
          </a:bodyPr>
          <a:lstStyle/>
          <a:p>
            <a:pPr>
              <a:lnSpc>
                <a:spcPct val="107000"/>
              </a:lnSpc>
              <a:spcAft>
                <a:spcPts val="800"/>
              </a:spcAft>
            </a:pPr>
            <a:r>
              <a:rPr lang="pt-PT" b="1" dirty="0">
                <a:effectLst/>
                <a:latin typeface="Calibri" panose="020F0502020204030204" pitchFamily="34" charset="0"/>
                <a:ea typeface="Calibri" panose="020F0502020204030204" pitchFamily="34" charset="0"/>
                <a:cs typeface="Calibri" panose="020F0502020204030204" pitchFamily="34" charset="0"/>
              </a:rPr>
              <a:t>Amor</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Algo tão bom e simples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Mas tão doloroso e trágico</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Romeu e Julieta tentaram</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Mas nem o tempo tentou</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Só porque não vale a pena</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Por que não tentaria</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Vida</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Só se vive uma vez</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Faça-a memorável</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p>
        </p:txBody>
      </p:sp>
      <p:sp>
        <p:nvSpPr>
          <p:cNvPr id="6" name="TextBox 5">
            <a:extLst>
              <a:ext uri="{FF2B5EF4-FFF2-40B4-BE49-F238E27FC236}">
                <a16:creationId xmlns:a16="http://schemas.microsoft.com/office/drawing/2014/main" id="{67D17A2E-66C8-4D93-2179-1E4B7E551004}"/>
              </a:ext>
            </a:extLst>
          </p:cNvPr>
          <p:cNvSpPr txBox="1"/>
          <p:nvPr/>
        </p:nvSpPr>
        <p:spPr>
          <a:xfrm>
            <a:off x="262369" y="270567"/>
            <a:ext cx="2402772" cy="2074029"/>
          </a:xfrm>
          <a:prstGeom prst="rect">
            <a:avLst/>
          </a:prstGeom>
          <a:noFill/>
        </p:spPr>
        <p:txBody>
          <a:bodyPr wrap="square">
            <a:spAutoFit/>
          </a:bodyPr>
          <a:lstStyle/>
          <a:p>
            <a:pPr>
              <a:lnSpc>
                <a:spcPct val="107000"/>
              </a:lnSpc>
              <a:spcAft>
                <a:spcPts val="800"/>
              </a:spcAft>
            </a:pP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Alana </a:t>
            </a:r>
            <a:r>
              <a:rPr lang="en-GB" sz="2000" b="1" dirty="0">
                <a:latin typeface="Avenir Next LT Pro" panose="020B0504020202020204" pitchFamily="34" charset="0"/>
                <a:ea typeface="Calibri" panose="020F0502020204030204" pitchFamily="34" charset="0"/>
                <a:cs typeface="Times New Roman" panose="02020603050405020304" pitchFamily="18" charset="0"/>
              </a:rPr>
              <a:t>(Aged 14)</a:t>
            </a: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Leeds City Academy</a:t>
            </a:r>
          </a:p>
          <a:p>
            <a:pPr>
              <a:lnSpc>
                <a:spcPct val="107000"/>
              </a:lnSpc>
              <a:spcAft>
                <a:spcPts val="800"/>
              </a:spcAft>
            </a:pPr>
            <a:r>
              <a:rPr lang="en-GB" sz="1400" b="1" dirty="0">
                <a:latin typeface="Avenir Next LT Pro" panose="020B0504020202020204" pitchFamily="34" charset="0"/>
                <a:ea typeface="Calibri" panose="020F0502020204030204" pitchFamily="34" charset="0"/>
                <a:cs typeface="Times New Roman" panose="02020603050405020304" pitchFamily="18" charset="0"/>
              </a:rPr>
              <a:t>Portuguese</a:t>
            </a:r>
            <a:r>
              <a:rPr lang="en-GB" sz="1400" dirty="0">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1400" dirty="0">
              <a:effectLst/>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i="1" dirty="0">
                <a:effectLst/>
                <a:latin typeface="Avenir Next LT Pro Light" panose="020B0304020202020204" pitchFamily="34" charset="0"/>
                <a:ea typeface="Calibri" panose="020F0502020204030204" pitchFamily="34" charset="0"/>
                <a:cs typeface="Calibri" panose="020F0502020204030204" pitchFamily="34" charset="0"/>
              </a:rPr>
              <a:t>A poem about love.</a:t>
            </a:r>
            <a:endParaRPr lang="en-GB" sz="14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6550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9EA09-86B6-1D28-A6F5-579911E6EF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6E2EB2-D6D3-7C7C-F7D1-F85C950079A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ABFA99C-0957-1D55-CACA-72F400BBD793}"/>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7664F65-0488-FA56-801E-E7DF507D340D}"/>
              </a:ext>
            </a:extLst>
          </p:cNvPr>
          <p:cNvPicPr>
            <a:picLocks noChangeAspect="1"/>
          </p:cNvPicPr>
          <p:nvPr/>
        </p:nvPicPr>
        <p:blipFill>
          <a:blip r:embed="rId2"/>
          <a:srcRect b="5306"/>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5A4FEC08-8566-9777-5590-5616FD8FE623}"/>
              </a:ext>
            </a:extLst>
          </p:cNvPr>
          <p:cNvSpPr txBox="1"/>
          <p:nvPr/>
        </p:nvSpPr>
        <p:spPr>
          <a:xfrm>
            <a:off x="9524856" y="127039"/>
            <a:ext cx="2582581"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Other Tongue</a:t>
            </a:r>
            <a:endParaRPr lang="en-GB" sz="3000" dirty="0"/>
          </a:p>
        </p:txBody>
      </p:sp>
      <p:sp>
        <p:nvSpPr>
          <p:cNvPr id="4" name="TextBox 3">
            <a:extLst>
              <a:ext uri="{FF2B5EF4-FFF2-40B4-BE49-F238E27FC236}">
                <a16:creationId xmlns:a16="http://schemas.microsoft.com/office/drawing/2014/main" id="{12550C0D-75DE-BC62-4E77-EAE357831C58}"/>
              </a:ext>
            </a:extLst>
          </p:cNvPr>
          <p:cNvSpPr txBox="1"/>
          <p:nvPr/>
        </p:nvSpPr>
        <p:spPr>
          <a:xfrm>
            <a:off x="4828478" y="1407645"/>
            <a:ext cx="3881430" cy="3903313"/>
          </a:xfrm>
          <a:prstGeom prst="rect">
            <a:avLst/>
          </a:prstGeom>
          <a:noFill/>
        </p:spPr>
        <p:txBody>
          <a:bodyPr wrap="square" rtlCol="0">
            <a:spAutoFit/>
          </a:bodyPr>
          <a:lstStyle/>
          <a:p>
            <a:pPr>
              <a:lnSpc>
                <a:spcPct val="107000"/>
              </a:lnSpc>
              <a:spcAft>
                <a:spcPts val="800"/>
              </a:spcAft>
            </a:pPr>
            <a:r>
              <a:rPr lang="es-CL" sz="1800" b="1" dirty="0">
                <a:effectLst/>
                <a:latin typeface="Calibri" panose="020F0502020204030204" pitchFamily="34" charset="0"/>
                <a:ea typeface="Calibri" panose="020F0502020204030204" pitchFamily="34" charset="0"/>
                <a:cs typeface="Calibri" panose="020F0502020204030204" pitchFamily="34" charset="0"/>
              </a:rPr>
              <a:t>Lugares </a:t>
            </a:r>
            <a:endParaRPr lang="en-GB" sz="1800" b="1"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s-CL" sz="1800" dirty="0">
                <a:effectLst/>
                <a:latin typeface="Calibri" panose="020F0502020204030204" pitchFamily="34" charset="0"/>
                <a:ea typeface="Calibri" panose="020F0502020204030204" pitchFamily="34" charset="0"/>
                <a:cs typeface="Calibri" panose="020F0502020204030204" pitchFamily="34" charset="0"/>
              </a:rPr>
              <a:t>Lluvia y granizo,</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s-CL" sz="1800" dirty="0">
                <a:effectLst/>
                <a:latin typeface="Calibri" panose="020F0502020204030204" pitchFamily="34" charset="0"/>
                <a:ea typeface="Calibri" panose="020F0502020204030204" pitchFamily="34" charset="0"/>
                <a:cs typeface="Calibri" panose="020F0502020204030204" pitchFamily="34" charset="0"/>
              </a:rPr>
              <a:t>Frio y nieve,</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s-CL" sz="1800" dirty="0">
                <a:effectLst/>
                <a:latin typeface="Calibri" panose="020F0502020204030204" pitchFamily="34" charset="0"/>
                <a:ea typeface="Calibri" panose="020F0502020204030204" pitchFamily="34" charset="0"/>
                <a:cs typeface="Calibri" panose="020F0502020204030204" pitchFamily="34" charset="0"/>
              </a:rPr>
              <a:t>Son buenas excusas para no ir.</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s-CL"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Rain and hail,</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Cold and snow,</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They are good excuses not to go.</a:t>
            </a: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p>
        </p:txBody>
      </p:sp>
      <p:sp>
        <p:nvSpPr>
          <p:cNvPr id="6" name="TextBox 5">
            <a:extLst>
              <a:ext uri="{FF2B5EF4-FFF2-40B4-BE49-F238E27FC236}">
                <a16:creationId xmlns:a16="http://schemas.microsoft.com/office/drawing/2014/main" id="{21039B7C-6BBC-BCDF-2011-F66F92D52A76}"/>
              </a:ext>
            </a:extLst>
          </p:cNvPr>
          <p:cNvSpPr txBox="1"/>
          <p:nvPr/>
        </p:nvSpPr>
        <p:spPr>
          <a:xfrm>
            <a:off x="262368" y="270567"/>
            <a:ext cx="3727909" cy="1407821"/>
          </a:xfrm>
          <a:prstGeom prst="rect">
            <a:avLst/>
          </a:prstGeom>
          <a:noFill/>
        </p:spPr>
        <p:txBody>
          <a:bodyPr wrap="square">
            <a:spAutoFit/>
          </a:bodyPr>
          <a:lstStyle/>
          <a:p>
            <a:pPr>
              <a:lnSpc>
                <a:spcPct val="107000"/>
              </a:lnSpc>
              <a:spcAft>
                <a:spcPts val="800"/>
              </a:spcAft>
            </a:pP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Ava Rothery (Year 7)</a:t>
            </a:r>
            <a:endParaRPr lang="en-GB" sz="2000" b="1"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Horizon Community College</a:t>
            </a:r>
          </a:p>
          <a:p>
            <a:pPr>
              <a:lnSpc>
                <a:spcPct val="107000"/>
              </a:lnSpc>
              <a:spcAft>
                <a:spcPts val="800"/>
              </a:spcAft>
            </a:pPr>
            <a:r>
              <a:rPr lang="en-GB" sz="1400" b="1" dirty="0">
                <a:latin typeface="Avenir Next LT Pro" panose="020B0504020202020204" pitchFamily="34" charset="0"/>
                <a:ea typeface="Calibri" panose="020F0502020204030204" pitchFamily="34" charset="0"/>
                <a:cs typeface="Times New Roman" panose="02020603050405020304" pitchFamily="18" charset="0"/>
              </a:rPr>
              <a:t>Spanish</a:t>
            </a: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05FC235-F995-F9D5-744E-28496E1F5333}"/>
              </a:ext>
            </a:extLst>
          </p:cNvPr>
          <p:cNvSpPr txBox="1"/>
          <p:nvPr/>
        </p:nvSpPr>
        <p:spPr>
          <a:xfrm>
            <a:off x="1574456" y="1916474"/>
            <a:ext cx="2207942" cy="1662828"/>
          </a:xfrm>
          <a:prstGeom prst="rect">
            <a:avLst/>
          </a:prstGeom>
          <a:noFill/>
        </p:spPr>
        <p:txBody>
          <a:bodyPr wrap="square" rtlCol="0">
            <a:spAutoFit/>
          </a:bodyPr>
          <a:lstStyle/>
          <a:p>
            <a:pPr>
              <a:lnSpc>
                <a:spcPct val="107000"/>
              </a:lnSpc>
              <a:spcAft>
                <a:spcPts val="800"/>
              </a:spcAft>
            </a:pPr>
            <a:r>
              <a:rPr lang="en-GB" sz="1600" i="1" dirty="0">
                <a:effectLst/>
                <a:latin typeface="Avenir Next LT Pro" panose="020B0504020202020204" pitchFamily="34" charset="0"/>
                <a:ea typeface="Calibri" panose="020F0502020204030204" pitchFamily="34" charset="0"/>
                <a:cs typeface="Calibri" panose="020F0502020204030204" pitchFamily="34" charset="0"/>
              </a:rPr>
              <a:t>This poem is </a:t>
            </a:r>
            <a:r>
              <a:rPr lang="en-GB" sz="1600" i="1" dirty="0">
                <a:latin typeface="Avenir Next LT Pro" panose="020B0504020202020204" pitchFamily="34" charset="0"/>
                <a:ea typeface="Calibri" panose="020F0502020204030204" pitchFamily="34" charset="0"/>
                <a:cs typeface="Calibri" panose="020F0502020204030204" pitchFamily="34" charset="0"/>
              </a:rPr>
              <a:t>short and simple because it describes how the weather is and why you shouldn’t do something or go out. </a:t>
            </a:r>
            <a:endParaRPr lang="en-GB" dirty="0"/>
          </a:p>
        </p:txBody>
      </p:sp>
    </p:spTree>
    <p:extLst>
      <p:ext uri="{BB962C8B-B14F-4D97-AF65-F5344CB8AC3E}">
        <p14:creationId xmlns:p14="http://schemas.microsoft.com/office/powerpoint/2010/main" val="2716495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83303-390A-D5ED-E7A3-655920F89D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37F267-B72D-92FF-A475-A312577BDE5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29C067E-778C-AA9B-AFBB-43A25D9CC9F5}"/>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D6A01476-604A-B8A1-1011-C6C2CEA5ADD4}"/>
              </a:ext>
            </a:extLst>
          </p:cNvPr>
          <p:cNvPicPr>
            <a:picLocks noChangeAspect="1"/>
          </p:cNvPicPr>
          <p:nvPr/>
        </p:nvPicPr>
        <p:blipFill>
          <a:blip r:embed="rId2"/>
          <a:srcRect b="5306"/>
          <a:stretch/>
        </p:blipFill>
        <p:spPr>
          <a:xfrm>
            <a:off x="0" y="9703"/>
            <a:ext cx="12192000" cy="6856610"/>
          </a:xfrm>
          <a:prstGeom prst="rect">
            <a:avLst/>
          </a:prstGeom>
        </p:spPr>
      </p:pic>
      <p:sp>
        <p:nvSpPr>
          <p:cNvPr id="9" name="TextBox 8">
            <a:extLst>
              <a:ext uri="{FF2B5EF4-FFF2-40B4-BE49-F238E27FC236}">
                <a16:creationId xmlns:a16="http://schemas.microsoft.com/office/drawing/2014/main" id="{D97F2DC1-CFB4-8231-2AA7-869B8113CB1B}"/>
              </a:ext>
            </a:extLst>
          </p:cNvPr>
          <p:cNvSpPr txBox="1"/>
          <p:nvPr/>
        </p:nvSpPr>
        <p:spPr>
          <a:xfrm>
            <a:off x="9524856" y="127039"/>
            <a:ext cx="2582581"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Other Tongue</a:t>
            </a:r>
            <a:endParaRPr lang="en-GB" sz="3000" dirty="0"/>
          </a:p>
        </p:txBody>
      </p:sp>
      <p:sp>
        <p:nvSpPr>
          <p:cNvPr id="4" name="TextBox 3">
            <a:extLst>
              <a:ext uri="{FF2B5EF4-FFF2-40B4-BE49-F238E27FC236}">
                <a16:creationId xmlns:a16="http://schemas.microsoft.com/office/drawing/2014/main" id="{9729103B-07F8-3016-8DF1-A52C7A66F9A6}"/>
              </a:ext>
            </a:extLst>
          </p:cNvPr>
          <p:cNvSpPr txBox="1"/>
          <p:nvPr/>
        </p:nvSpPr>
        <p:spPr>
          <a:xfrm>
            <a:off x="3990277" y="270567"/>
            <a:ext cx="4249383" cy="6656759"/>
          </a:xfrm>
          <a:prstGeom prst="rect">
            <a:avLst/>
          </a:prstGeom>
          <a:noFill/>
        </p:spPr>
        <p:txBody>
          <a:bodyPr wrap="square" rtlCol="0">
            <a:spAutoFit/>
          </a:bodyPr>
          <a:lstStyle/>
          <a:p>
            <a:pPr>
              <a:lnSpc>
                <a:spcPct val="107000"/>
              </a:lnSpc>
              <a:spcAft>
                <a:spcPts val="800"/>
              </a:spcAft>
            </a:pPr>
            <a:r>
              <a:rPr lang="es-CL" sz="1800" b="1" dirty="0">
                <a:effectLst/>
                <a:latin typeface="Arial" panose="020B0604020202020204" pitchFamily="34" charset="0"/>
                <a:ea typeface="Calibri" panose="020F0502020204030204" pitchFamily="34" charset="0"/>
                <a:cs typeface="Times New Roman" panose="02020603050405020304" pitchFamily="18" charset="0"/>
              </a:rPr>
              <a:t>Abrir un libro</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Arial" panose="020B0604020202020204" pitchFamily="34" charset="0"/>
                <a:ea typeface="Calibri" panose="020F0502020204030204" pitchFamily="34" charset="0"/>
                <a:cs typeface="Times New Roman" panose="02020603050405020304" pitchFamily="18" charset="0"/>
              </a:rPr>
              <a:t>Abrir un libro,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Arial" panose="020B0604020202020204" pitchFamily="34" charset="0"/>
                <a:ea typeface="Calibri" panose="020F0502020204030204" pitchFamily="34" charset="0"/>
                <a:cs typeface="Times New Roman" panose="02020603050405020304" pitchFamily="18" charset="0"/>
              </a:rPr>
              <a:t>Y encontrarás,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Arial" panose="020B0604020202020204" pitchFamily="34" charset="0"/>
                <a:ea typeface="Calibri" panose="020F0502020204030204" pitchFamily="34" charset="0"/>
                <a:cs typeface="Times New Roman" panose="02020603050405020304" pitchFamily="18" charset="0"/>
              </a:rPr>
              <a:t>Personas y lugares de todo tipo,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Arial" panose="020B0604020202020204" pitchFamily="34" charset="0"/>
                <a:ea typeface="Calibri" panose="020F0502020204030204" pitchFamily="34" charset="0"/>
                <a:cs typeface="Times New Roman" panose="02020603050405020304" pitchFamily="18" charset="0"/>
              </a:rPr>
              <a:t>Abrir un libro,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Arial" panose="020B0604020202020204" pitchFamily="34" charset="0"/>
                <a:ea typeface="Calibri" panose="020F0502020204030204" pitchFamily="34" charset="0"/>
                <a:cs typeface="Times New Roman" panose="02020603050405020304" pitchFamily="18" charset="0"/>
              </a:rPr>
              <a:t>Y tú puedes ser,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Arial" panose="020B0604020202020204" pitchFamily="34" charset="0"/>
                <a:ea typeface="Calibri" panose="020F0502020204030204" pitchFamily="34" charset="0"/>
                <a:cs typeface="Times New Roman" panose="02020603050405020304" pitchFamily="18" charset="0"/>
              </a:rPr>
              <a:t>Todo lo que quieras ser,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Arial" panose="020B0604020202020204" pitchFamily="34" charset="0"/>
                <a:ea typeface="Calibri" panose="020F0502020204030204" pitchFamily="34" charset="0"/>
                <a:cs typeface="Times New Roman" panose="02020603050405020304" pitchFamily="18" charset="0"/>
              </a:rPr>
              <a:t>Abrir un libro,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Arial" panose="020B0604020202020204" pitchFamily="34" charset="0"/>
                <a:ea typeface="Calibri" panose="020F0502020204030204" pitchFamily="34" charset="0"/>
                <a:cs typeface="Times New Roman" panose="02020603050405020304" pitchFamily="18" charset="0"/>
              </a:rPr>
              <a:t>Y puedes compartir,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Arial" panose="020B0604020202020204" pitchFamily="34" charset="0"/>
                <a:ea typeface="Calibri" panose="020F0502020204030204" pitchFamily="34" charset="0"/>
                <a:cs typeface="Times New Roman" panose="02020603050405020304" pitchFamily="18" charset="0"/>
              </a:rPr>
              <a:t>Palabras maravillosas que puedes encontrar allí,</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Arial" panose="020B0604020202020204" pitchFamily="34" charset="0"/>
                <a:ea typeface="Calibri" panose="020F0502020204030204" pitchFamily="34" charset="0"/>
                <a:cs typeface="Times New Roman" panose="02020603050405020304" pitchFamily="18" charset="0"/>
              </a:rPr>
              <a:t>Abrir un libro,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Arial" panose="020B0604020202020204" pitchFamily="34" charset="0"/>
                <a:ea typeface="Calibri" panose="020F0502020204030204" pitchFamily="34" charset="0"/>
                <a:cs typeface="Times New Roman" panose="02020603050405020304" pitchFamily="18" charset="0"/>
              </a:rPr>
              <a:t>Y yo también lo hare,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Arial" panose="020B0604020202020204" pitchFamily="34" charset="0"/>
                <a:ea typeface="Calibri" panose="020F0502020204030204" pitchFamily="34" charset="0"/>
                <a:cs typeface="Times New Roman" panose="02020603050405020304" pitchFamily="18" charset="0"/>
              </a:rPr>
              <a:t>Me lees,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Arial" panose="020B0604020202020204" pitchFamily="34" charset="0"/>
                <a:ea typeface="Calibri" panose="020F0502020204030204" pitchFamily="34" charset="0"/>
                <a:cs typeface="Times New Roman" panose="02020603050405020304" pitchFamily="18" charset="0"/>
              </a:rPr>
              <a:t>¡Y te leeré!</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dirty="0"/>
          </a:p>
        </p:txBody>
      </p:sp>
      <p:sp>
        <p:nvSpPr>
          <p:cNvPr id="6" name="TextBox 5">
            <a:extLst>
              <a:ext uri="{FF2B5EF4-FFF2-40B4-BE49-F238E27FC236}">
                <a16:creationId xmlns:a16="http://schemas.microsoft.com/office/drawing/2014/main" id="{13CF2A9C-4517-5CB1-F5FC-A96CA093E16C}"/>
              </a:ext>
            </a:extLst>
          </p:cNvPr>
          <p:cNvSpPr txBox="1"/>
          <p:nvPr/>
        </p:nvSpPr>
        <p:spPr>
          <a:xfrm>
            <a:off x="262368" y="270567"/>
            <a:ext cx="3727909" cy="1407821"/>
          </a:xfrm>
          <a:prstGeom prst="rect">
            <a:avLst/>
          </a:prstGeom>
          <a:noFill/>
        </p:spPr>
        <p:txBody>
          <a:bodyPr wrap="square">
            <a:spAutoFit/>
          </a:bodyPr>
          <a:lstStyle/>
          <a:p>
            <a:pPr>
              <a:lnSpc>
                <a:spcPct val="107000"/>
              </a:lnSpc>
              <a:spcAft>
                <a:spcPts val="800"/>
              </a:spcAft>
            </a:pP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Ava Rothery (Year 7)</a:t>
            </a:r>
            <a:endParaRPr lang="en-GB" sz="2000" b="1"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Horizon Community College</a:t>
            </a:r>
          </a:p>
          <a:p>
            <a:pPr>
              <a:lnSpc>
                <a:spcPct val="107000"/>
              </a:lnSpc>
              <a:spcAft>
                <a:spcPts val="800"/>
              </a:spcAft>
            </a:pPr>
            <a:r>
              <a:rPr lang="en-GB" sz="1400" b="1" dirty="0">
                <a:latin typeface="Avenir Next LT Pro" panose="020B0504020202020204" pitchFamily="34" charset="0"/>
                <a:ea typeface="Calibri" panose="020F0502020204030204" pitchFamily="34" charset="0"/>
                <a:cs typeface="Times New Roman" panose="02020603050405020304" pitchFamily="18" charset="0"/>
              </a:rPr>
              <a:t>Spanish</a:t>
            </a: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7F80161-5E63-7E76-0AEF-879C07CB928E}"/>
              </a:ext>
            </a:extLst>
          </p:cNvPr>
          <p:cNvSpPr txBox="1"/>
          <p:nvPr/>
        </p:nvSpPr>
        <p:spPr>
          <a:xfrm>
            <a:off x="1574456" y="1916474"/>
            <a:ext cx="2207942" cy="1394613"/>
          </a:xfrm>
          <a:prstGeom prst="rect">
            <a:avLst/>
          </a:prstGeom>
          <a:noFill/>
        </p:spPr>
        <p:txBody>
          <a:bodyPr wrap="square" rtlCol="0">
            <a:spAutoFit/>
          </a:bodyPr>
          <a:lstStyle/>
          <a:p>
            <a:pPr>
              <a:lnSpc>
                <a:spcPct val="107000"/>
              </a:lnSpc>
              <a:spcAft>
                <a:spcPts val="800"/>
              </a:spcAft>
            </a:pPr>
            <a:r>
              <a:rPr lang="en-GB" sz="1600" i="1" dirty="0">
                <a:effectLst/>
                <a:latin typeface="Avenir Next LT Pro" panose="020B0504020202020204" pitchFamily="34" charset="0"/>
                <a:ea typeface="Calibri" panose="020F0502020204030204" pitchFamily="34" charset="0"/>
                <a:cs typeface="Calibri" panose="020F0502020204030204" pitchFamily="34" charset="0"/>
              </a:rPr>
              <a:t>I like this poem because it links to school and how interested you can be in a book.</a:t>
            </a:r>
            <a:endParaRPr lang="en-GB" sz="1600" i="1" dirty="0">
              <a:latin typeface="Avenir Next LT Pro" panose="020B050402020202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6E5D386C-57AA-834F-9D5C-B9AF8C8BE2DD}"/>
              </a:ext>
            </a:extLst>
          </p:cNvPr>
          <p:cNvSpPr txBox="1"/>
          <p:nvPr/>
        </p:nvSpPr>
        <p:spPr>
          <a:xfrm>
            <a:off x="8114968" y="1419529"/>
            <a:ext cx="3881430" cy="5163529"/>
          </a:xfrm>
          <a:prstGeom prst="rect">
            <a:avLst/>
          </a:prstGeom>
          <a:noFill/>
        </p:spPr>
        <p:txBody>
          <a:bodyPr wrap="square" rtlCol="0">
            <a:spAutoFit/>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Open a book,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And you will find,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People and places of all kinds,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open a book,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And you can be,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Everything you want to be,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open a book,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And you can share,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Wonderful words you can find there,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open a book,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And I will too,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you read 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And I will read you!</a:t>
            </a:r>
            <a:endParaRPr lang="en-GB" dirty="0"/>
          </a:p>
        </p:txBody>
      </p:sp>
    </p:spTree>
    <p:extLst>
      <p:ext uri="{BB962C8B-B14F-4D97-AF65-F5344CB8AC3E}">
        <p14:creationId xmlns:p14="http://schemas.microsoft.com/office/powerpoint/2010/main" val="1828571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134E7-17A7-D21F-AED9-0FB36C4505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83CF93-E012-FC6F-3485-BE57D4E4D97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BC4959D-F12C-A00F-8BA2-7BDAA932E7A9}"/>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FBA6DFB7-5A5A-C727-EB34-0776613EF582}"/>
              </a:ext>
            </a:extLst>
          </p:cNvPr>
          <p:cNvPicPr>
            <a:picLocks noChangeAspect="1"/>
          </p:cNvPicPr>
          <p:nvPr/>
        </p:nvPicPr>
        <p:blipFill>
          <a:blip r:embed="rId2"/>
          <a:srcRect b="8417"/>
          <a:stretch/>
        </p:blipFill>
        <p:spPr>
          <a:xfrm>
            <a:off x="0" y="1390"/>
            <a:ext cx="12192000" cy="6856610"/>
          </a:xfrm>
          <a:prstGeom prst="rect">
            <a:avLst/>
          </a:prstGeom>
        </p:spPr>
      </p:pic>
      <p:sp>
        <p:nvSpPr>
          <p:cNvPr id="7" name="TextBox 6">
            <a:extLst>
              <a:ext uri="{FF2B5EF4-FFF2-40B4-BE49-F238E27FC236}">
                <a16:creationId xmlns:a16="http://schemas.microsoft.com/office/drawing/2014/main" id="{9F2177FF-5736-EEBD-9DC7-22208D226991}"/>
              </a:ext>
            </a:extLst>
          </p:cNvPr>
          <p:cNvSpPr txBox="1"/>
          <p:nvPr/>
        </p:nvSpPr>
        <p:spPr>
          <a:xfrm>
            <a:off x="4110538" y="3044279"/>
            <a:ext cx="6208004" cy="769441"/>
          </a:xfrm>
          <a:prstGeom prst="rect">
            <a:avLst/>
          </a:prstGeom>
          <a:noFill/>
        </p:spPr>
        <p:txBody>
          <a:bodyPr wrap="square">
            <a:spAutoFit/>
          </a:bodyPr>
          <a:lstStyle/>
          <a:p>
            <a:r>
              <a:rPr lang="en-GB" sz="4400" dirty="0">
                <a:latin typeface="Modern Love" panose="04090805081005020601" pitchFamily="82" charset="0"/>
                <a:cs typeface="Cavolini" panose="03000502040302020204" pitchFamily="66" charset="0"/>
              </a:rPr>
              <a:t>Mother Tongue</a:t>
            </a:r>
            <a:endParaRPr lang="en-GB" sz="4400" dirty="0"/>
          </a:p>
        </p:txBody>
      </p:sp>
    </p:spTree>
    <p:extLst>
      <p:ext uri="{BB962C8B-B14F-4D97-AF65-F5344CB8AC3E}">
        <p14:creationId xmlns:p14="http://schemas.microsoft.com/office/powerpoint/2010/main" val="1797764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68344-6BC6-4EFE-8B38-95297FCEF9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6C5869-F7DC-9880-2ED2-259551AE0F0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29FAED5-FA52-528D-0AC7-33A85B67D638}"/>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93A0AB15-DFFA-A1EA-D98C-3630B5614B7F}"/>
              </a:ext>
            </a:extLst>
          </p:cNvPr>
          <p:cNvPicPr>
            <a:picLocks noChangeAspect="1"/>
          </p:cNvPicPr>
          <p:nvPr/>
        </p:nvPicPr>
        <p:blipFill>
          <a:blip r:embed="rId2"/>
          <a:srcRect b="5306"/>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1EE0A727-35E1-C14F-1954-FE4023B8F5D8}"/>
              </a:ext>
            </a:extLst>
          </p:cNvPr>
          <p:cNvSpPr txBox="1"/>
          <p:nvPr/>
        </p:nvSpPr>
        <p:spPr>
          <a:xfrm>
            <a:off x="9524856" y="127039"/>
            <a:ext cx="2582581"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Other Tongue</a:t>
            </a:r>
            <a:endParaRPr lang="en-GB" sz="3000" dirty="0"/>
          </a:p>
        </p:txBody>
      </p:sp>
      <p:sp>
        <p:nvSpPr>
          <p:cNvPr id="4" name="TextBox 3">
            <a:extLst>
              <a:ext uri="{FF2B5EF4-FFF2-40B4-BE49-F238E27FC236}">
                <a16:creationId xmlns:a16="http://schemas.microsoft.com/office/drawing/2014/main" id="{719A4595-7953-A447-C023-71F4EC5988B1}"/>
              </a:ext>
            </a:extLst>
          </p:cNvPr>
          <p:cNvSpPr txBox="1"/>
          <p:nvPr/>
        </p:nvSpPr>
        <p:spPr>
          <a:xfrm>
            <a:off x="4156357" y="149215"/>
            <a:ext cx="3961732" cy="6804683"/>
          </a:xfrm>
          <a:prstGeom prst="rect">
            <a:avLst/>
          </a:prstGeom>
          <a:noFill/>
        </p:spPr>
        <p:txBody>
          <a:bodyPr wrap="square" rtlCol="0">
            <a:spAutoFit/>
          </a:bodyPr>
          <a:lstStyle/>
          <a:p>
            <a:pPr marL="0" indent="0">
              <a:buNone/>
            </a:pPr>
            <a:r>
              <a:rPr lang="en-GB" sz="1400" b="1" dirty="0">
                <a:latin typeface="Calibri" panose="020F0502020204030204" pitchFamily="34" charset="0"/>
                <a:ea typeface="Calibri" panose="020F0502020204030204" pitchFamily="34" charset="0"/>
                <a:cs typeface="Calibri" panose="020F0502020204030204" pitchFamily="34" charset="0"/>
              </a:rPr>
              <a:t>Las manos de mi madre by Alfredo Espino</a:t>
            </a:r>
          </a:p>
          <a:p>
            <a:pPr>
              <a:lnSpc>
                <a:spcPct val="107000"/>
              </a:lnSpc>
              <a:spcAft>
                <a:spcPts val="800"/>
              </a:spcAft>
            </a:pPr>
            <a:r>
              <a:rPr lang="es-CL" sz="1400" dirty="0">
                <a:effectLst/>
                <a:latin typeface="Calibri" panose="020F0502020204030204" pitchFamily="34" charset="0"/>
                <a:ea typeface="Calibri" panose="020F0502020204030204" pitchFamily="34" charset="0"/>
                <a:cs typeface="Calibri" panose="020F0502020204030204" pitchFamily="34" charset="0"/>
              </a:rPr>
              <a:t>Manos las de mi madre, tan acariciadoras,</a:t>
            </a:r>
            <a:br>
              <a:rPr lang="es-CL" sz="1400" dirty="0">
                <a:effectLst/>
                <a:latin typeface="Calibri" panose="020F0502020204030204" pitchFamily="34" charset="0"/>
                <a:ea typeface="Calibri" panose="020F0502020204030204" pitchFamily="34" charset="0"/>
                <a:cs typeface="Calibri" panose="020F0502020204030204" pitchFamily="34" charset="0"/>
              </a:rPr>
            </a:br>
            <a:r>
              <a:rPr lang="es-CL" sz="1400" dirty="0">
                <a:effectLst/>
                <a:latin typeface="Calibri" panose="020F0502020204030204" pitchFamily="34" charset="0"/>
                <a:ea typeface="Calibri" panose="020F0502020204030204" pitchFamily="34" charset="0"/>
                <a:cs typeface="Calibri" panose="020F0502020204030204" pitchFamily="34" charset="0"/>
              </a:rPr>
              <a:t>tan de seda, tan de ella, blancas y bienhechoras.</a:t>
            </a:r>
            <a:br>
              <a:rPr lang="es-CL" sz="1400" dirty="0">
                <a:effectLst/>
                <a:latin typeface="Calibri" panose="020F0502020204030204" pitchFamily="34" charset="0"/>
                <a:ea typeface="Calibri" panose="020F0502020204030204" pitchFamily="34" charset="0"/>
                <a:cs typeface="Calibri" panose="020F0502020204030204" pitchFamily="34" charset="0"/>
              </a:rPr>
            </a:br>
            <a:r>
              <a:rPr lang="es-CL" sz="1400" dirty="0">
                <a:effectLst/>
                <a:latin typeface="Calibri" panose="020F0502020204030204" pitchFamily="34" charset="0"/>
                <a:ea typeface="Calibri" panose="020F0502020204030204" pitchFamily="34" charset="0"/>
                <a:cs typeface="Calibri" panose="020F0502020204030204" pitchFamily="34" charset="0"/>
              </a:rPr>
              <a:t>¡Solo ellas son las santas, solo ellas son las que aman,</a:t>
            </a:r>
            <a:br>
              <a:rPr lang="es-CL" sz="1400" dirty="0">
                <a:effectLst/>
                <a:latin typeface="Calibri" panose="020F0502020204030204" pitchFamily="34" charset="0"/>
                <a:ea typeface="Calibri" panose="020F0502020204030204" pitchFamily="34" charset="0"/>
                <a:cs typeface="Calibri" panose="020F0502020204030204" pitchFamily="34" charset="0"/>
              </a:rPr>
            </a:br>
            <a:r>
              <a:rPr lang="es-CL" sz="1400" dirty="0">
                <a:effectLst/>
                <a:latin typeface="Calibri" panose="020F0502020204030204" pitchFamily="34" charset="0"/>
                <a:ea typeface="Calibri" panose="020F0502020204030204" pitchFamily="34" charset="0"/>
                <a:cs typeface="Calibri" panose="020F0502020204030204" pitchFamily="34" charset="0"/>
              </a:rPr>
              <a:t>las que todo prodigan y nada me reclaman!</a:t>
            </a:r>
            <a:br>
              <a:rPr lang="es-CL" sz="1400" dirty="0">
                <a:effectLst/>
                <a:latin typeface="Calibri" panose="020F0502020204030204" pitchFamily="34" charset="0"/>
                <a:ea typeface="Calibri" panose="020F0502020204030204" pitchFamily="34" charset="0"/>
                <a:cs typeface="Calibri" panose="020F0502020204030204" pitchFamily="34" charset="0"/>
              </a:rPr>
            </a:br>
            <a:r>
              <a:rPr lang="es-CL" sz="1400" dirty="0">
                <a:effectLst/>
                <a:latin typeface="Calibri" panose="020F0502020204030204" pitchFamily="34" charset="0"/>
                <a:ea typeface="Calibri" panose="020F0502020204030204" pitchFamily="34" charset="0"/>
                <a:cs typeface="Calibri" panose="020F0502020204030204" pitchFamily="34" charset="0"/>
              </a:rPr>
              <a:t>¡Las que por aliviarme de dudas y querellas,</a:t>
            </a:r>
            <a:br>
              <a:rPr lang="es-CL" sz="1400" dirty="0">
                <a:effectLst/>
                <a:latin typeface="Calibri" panose="020F0502020204030204" pitchFamily="34" charset="0"/>
                <a:ea typeface="Calibri" panose="020F0502020204030204" pitchFamily="34" charset="0"/>
                <a:cs typeface="Calibri" panose="020F0502020204030204" pitchFamily="34" charset="0"/>
              </a:rPr>
            </a:br>
            <a:r>
              <a:rPr lang="es-CL" sz="1400" dirty="0">
                <a:effectLst/>
                <a:latin typeface="Calibri" panose="020F0502020204030204" pitchFamily="34" charset="0"/>
                <a:ea typeface="Calibri" panose="020F0502020204030204" pitchFamily="34" charset="0"/>
                <a:cs typeface="Calibri" panose="020F0502020204030204" pitchFamily="34" charset="0"/>
              </a:rPr>
              <a:t>me sacan las espinas y se las clavan en ellas!</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s-CL" sz="1400" dirty="0">
                <a:effectLst/>
                <a:latin typeface="Calibri" panose="020F0502020204030204" pitchFamily="34" charset="0"/>
                <a:ea typeface="Calibri" panose="020F0502020204030204" pitchFamily="34" charset="0"/>
                <a:cs typeface="Calibri" panose="020F0502020204030204" pitchFamily="34" charset="0"/>
              </a:rPr>
              <a:t>Para el ardor ingrato de recónditas penas,</a:t>
            </a:r>
            <a:br>
              <a:rPr lang="es-CL" sz="1400" dirty="0">
                <a:effectLst/>
                <a:latin typeface="Calibri" panose="020F0502020204030204" pitchFamily="34" charset="0"/>
                <a:ea typeface="Calibri" panose="020F0502020204030204" pitchFamily="34" charset="0"/>
                <a:cs typeface="Calibri" panose="020F0502020204030204" pitchFamily="34" charset="0"/>
              </a:rPr>
            </a:br>
            <a:r>
              <a:rPr lang="es-CL" sz="1400" dirty="0">
                <a:effectLst/>
                <a:latin typeface="Calibri" panose="020F0502020204030204" pitchFamily="34" charset="0"/>
                <a:ea typeface="Calibri" panose="020F0502020204030204" pitchFamily="34" charset="0"/>
                <a:cs typeface="Calibri" panose="020F0502020204030204" pitchFamily="34" charset="0"/>
              </a:rPr>
              <a:t>no hay como la frescura de esas dos azucenas.</a:t>
            </a:r>
            <a:br>
              <a:rPr lang="es-CL" sz="1400" dirty="0">
                <a:effectLst/>
                <a:latin typeface="Calibri" panose="020F0502020204030204" pitchFamily="34" charset="0"/>
                <a:ea typeface="Calibri" panose="020F0502020204030204" pitchFamily="34" charset="0"/>
                <a:cs typeface="Calibri" panose="020F0502020204030204" pitchFamily="34" charset="0"/>
              </a:rPr>
            </a:br>
            <a:r>
              <a:rPr lang="es-CL" sz="1400" dirty="0">
                <a:effectLst/>
                <a:latin typeface="Calibri" panose="020F0502020204030204" pitchFamily="34" charset="0"/>
                <a:ea typeface="Calibri" panose="020F0502020204030204" pitchFamily="34" charset="0"/>
                <a:cs typeface="Calibri" panose="020F0502020204030204" pitchFamily="34" charset="0"/>
              </a:rPr>
              <a:t>¡Ellas cuando la vida deja mis flores mustias</a:t>
            </a:r>
            <a:br>
              <a:rPr lang="es-CL" sz="1400" dirty="0">
                <a:effectLst/>
                <a:latin typeface="Calibri" panose="020F0502020204030204" pitchFamily="34" charset="0"/>
                <a:ea typeface="Calibri" panose="020F0502020204030204" pitchFamily="34" charset="0"/>
                <a:cs typeface="Calibri" panose="020F0502020204030204" pitchFamily="34" charset="0"/>
              </a:rPr>
            </a:br>
            <a:r>
              <a:rPr lang="es-CL" sz="1400" dirty="0">
                <a:effectLst/>
                <a:latin typeface="Calibri" panose="020F0502020204030204" pitchFamily="34" charset="0"/>
                <a:ea typeface="Calibri" panose="020F0502020204030204" pitchFamily="34" charset="0"/>
                <a:cs typeface="Calibri" panose="020F0502020204030204" pitchFamily="34" charset="0"/>
              </a:rPr>
              <a:t>son dos milagros blancos apaciguando angustias!</a:t>
            </a:r>
            <a:br>
              <a:rPr lang="es-CL" sz="1400" dirty="0">
                <a:effectLst/>
                <a:latin typeface="Calibri" panose="020F0502020204030204" pitchFamily="34" charset="0"/>
                <a:ea typeface="Calibri" panose="020F0502020204030204" pitchFamily="34" charset="0"/>
                <a:cs typeface="Calibri" panose="020F0502020204030204" pitchFamily="34" charset="0"/>
              </a:rPr>
            </a:br>
            <a:r>
              <a:rPr lang="es-CL" sz="1400" dirty="0">
                <a:effectLst/>
                <a:latin typeface="Calibri" panose="020F0502020204030204" pitchFamily="34" charset="0"/>
                <a:ea typeface="Calibri" panose="020F0502020204030204" pitchFamily="34" charset="0"/>
                <a:cs typeface="Calibri" panose="020F0502020204030204" pitchFamily="34" charset="0"/>
              </a:rPr>
              <a:t>Y cuando del destino me acosan las maldades,</a:t>
            </a:r>
            <a:br>
              <a:rPr lang="es-CL" sz="1400" dirty="0">
                <a:effectLst/>
                <a:latin typeface="Calibri" panose="020F0502020204030204" pitchFamily="34" charset="0"/>
                <a:ea typeface="Calibri" panose="020F0502020204030204" pitchFamily="34" charset="0"/>
                <a:cs typeface="Calibri" panose="020F0502020204030204" pitchFamily="34" charset="0"/>
              </a:rPr>
            </a:br>
            <a:r>
              <a:rPr lang="es-CL" sz="1400" dirty="0">
                <a:effectLst/>
                <a:latin typeface="Calibri" panose="020F0502020204030204" pitchFamily="34" charset="0"/>
                <a:ea typeface="Calibri" panose="020F0502020204030204" pitchFamily="34" charset="0"/>
                <a:cs typeface="Calibri" panose="020F0502020204030204" pitchFamily="34" charset="0"/>
              </a:rPr>
              <a:t>son dos alas de paz sobre mis tempestades.</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s-CL" sz="1400" dirty="0">
                <a:effectLst/>
                <a:latin typeface="Calibri" panose="020F0502020204030204" pitchFamily="34" charset="0"/>
                <a:ea typeface="Calibri" panose="020F0502020204030204" pitchFamily="34" charset="0"/>
                <a:cs typeface="Calibri" panose="020F0502020204030204" pitchFamily="34" charset="0"/>
              </a:rPr>
              <a:t>Ellas son las celestes; las milagrosas, ellas,</a:t>
            </a:r>
            <a:br>
              <a:rPr lang="es-CL" sz="1400" dirty="0">
                <a:effectLst/>
                <a:latin typeface="Calibri" panose="020F0502020204030204" pitchFamily="34" charset="0"/>
                <a:ea typeface="Calibri" panose="020F0502020204030204" pitchFamily="34" charset="0"/>
                <a:cs typeface="Calibri" panose="020F0502020204030204" pitchFamily="34" charset="0"/>
              </a:rPr>
            </a:br>
            <a:r>
              <a:rPr lang="es-CL" sz="1400" dirty="0">
                <a:effectLst/>
                <a:latin typeface="Calibri" panose="020F0502020204030204" pitchFamily="34" charset="0"/>
                <a:ea typeface="Calibri" panose="020F0502020204030204" pitchFamily="34" charset="0"/>
                <a:cs typeface="Calibri" panose="020F0502020204030204" pitchFamily="34" charset="0"/>
              </a:rPr>
              <a:t>porque hacen que en mi sombra me florezcan estrellas.</a:t>
            </a:r>
            <a:br>
              <a:rPr lang="es-CL" sz="1400" dirty="0">
                <a:effectLst/>
                <a:latin typeface="Calibri" panose="020F0502020204030204" pitchFamily="34" charset="0"/>
                <a:ea typeface="Calibri" panose="020F0502020204030204" pitchFamily="34" charset="0"/>
                <a:cs typeface="Calibri" panose="020F0502020204030204" pitchFamily="34" charset="0"/>
              </a:rPr>
            </a:br>
            <a:r>
              <a:rPr lang="es-CL" sz="1400" dirty="0">
                <a:effectLst/>
                <a:latin typeface="Calibri" panose="020F0502020204030204" pitchFamily="34" charset="0"/>
                <a:ea typeface="Calibri" panose="020F0502020204030204" pitchFamily="34" charset="0"/>
                <a:cs typeface="Calibri" panose="020F0502020204030204" pitchFamily="34" charset="0"/>
              </a:rPr>
              <a:t>Para el dolor, caricias; para el pesar, unción;</a:t>
            </a:r>
            <a:br>
              <a:rPr lang="es-CL" sz="1400" dirty="0">
                <a:effectLst/>
                <a:latin typeface="Calibri" panose="020F0502020204030204" pitchFamily="34" charset="0"/>
                <a:ea typeface="Calibri" panose="020F0502020204030204" pitchFamily="34" charset="0"/>
                <a:cs typeface="Calibri" panose="020F0502020204030204" pitchFamily="34" charset="0"/>
              </a:rPr>
            </a:br>
            <a:r>
              <a:rPr lang="es-CL" sz="1400" dirty="0">
                <a:effectLst/>
                <a:latin typeface="Calibri" panose="020F0502020204030204" pitchFamily="34" charset="0"/>
                <a:ea typeface="Calibri" panose="020F0502020204030204" pitchFamily="34" charset="0"/>
                <a:cs typeface="Calibri" panose="020F0502020204030204" pitchFamily="34" charset="0"/>
              </a:rPr>
              <a:t>¡Son las únicas manos que tienen corazón!</a:t>
            </a:r>
            <a:br>
              <a:rPr lang="es-CL" sz="1400" dirty="0">
                <a:effectLst/>
                <a:latin typeface="Calibri" panose="020F0502020204030204" pitchFamily="34" charset="0"/>
                <a:ea typeface="Calibri" panose="020F0502020204030204" pitchFamily="34" charset="0"/>
                <a:cs typeface="Calibri" panose="020F0502020204030204" pitchFamily="34" charset="0"/>
              </a:rPr>
            </a:br>
            <a:r>
              <a:rPr lang="es-CL" sz="1400" dirty="0">
                <a:effectLst/>
                <a:latin typeface="Calibri" panose="020F0502020204030204" pitchFamily="34" charset="0"/>
                <a:ea typeface="Calibri" panose="020F0502020204030204" pitchFamily="34" charset="0"/>
                <a:cs typeface="Calibri" panose="020F0502020204030204" pitchFamily="34" charset="0"/>
              </a:rPr>
              <a:t>(Rosal de rosas blancas de tersuras eternas:</a:t>
            </a:r>
            <a:br>
              <a:rPr lang="es-CL" sz="1400" dirty="0">
                <a:effectLst/>
                <a:latin typeface="Calibri" panose="020F0502020204030204" pitchFamily="34" charset="0"/>
                <a:ea typeface="Calibri" panose="020F0502020204030204" pitchFamily="34" charset="0"/>
                <a:cs typeface="Calibri" panose="020F0502020204030204" pitchFamily="34" charset="0"/>
              </a:rPr>
            </a:br>
            <a:r>
              <a:rPr lang="es-CL" sz="1400" dirty="0">
                <a:effectLst/>
                <a:latin typeface="Calibri" panose="020F0502020204030204" pitchFamily="34" charset="0"/>
                <a:ea typeface="Calibri" panose="020F0502020204030204" pitchFamily="34" charset="0"/>
                <a:cs typeface="Calibri" panose="020F0502020204030204" pitchFamily="34" charset="0"/>
              </a:rPr>
              <a:t>aprended de blancuras en las manos maternas).</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es-CL" sz="1400" dirty="0">
                <a:effectLst/>
                <a:latin typeface="Calibri" panose="020F0502020204030204" pitchFamily="34" charset="0"/>
                <a:ea typeface="Calibri" panose="020F0502020204030204" pitchFamily="34" charset="0"/>
                <a:cs typeface="Calibri" panose="020F0502020204030204" pitchFamily="34" charset="0"/>
              </a:rPr>
              <a:t>Yo que llevo en el alma las dudas escondidas,</a:t>
            </a:r>
            <a:br>
              <a:rPr lang="es-CL" sz="1400" dirty="0">
                <a:effectLst/>
                <a:latin typeface="Calibri" panose="020F0502020204030204" pitchFamily="34" charset="0"/>
                <a:ea typeface="Calibri" panose="020F0502020204030204" pitchFamily="34" charset="0"/>
                <a:cs typeface="Calibri" panose="020F0502020204030204" pitchFamily="34" charset="0"/>
              </a:rPr>
            </a:br>
            <a:r>
              <a:rPr lang="es-CL" sz="1400" dirty="0">
                <a:effectLst/>
                <a:latin typeface="Calibri" panose="020F0502020204030204" pitchFamily="34" charset="0"/>
                <a:ea typeface="Calibri" panose="020F0502020204030204" pitchFamily="34" charset="0"/>
                <a:cs typeface="Calibri" panose="020F0502020204030204" pitchFamily="34" charset="0"/>
              </a:rPr>
              <a:t>cuando tengo las alas de la ilusión caídas,</a:t>
            </a:r>
            <a:br>
              <a:rPr lang="es-CL" sz="1400" dirty="0">
                <a:effectLst/>
                <a:latin typeface="Calibri" panose="020F0502020204030204" pitchFamily="34" charset="0"/>
                <a:ea typeface="Calibri" panose="020F0502020204030204" pitchFamily="34" charset="0"/>
                <a:cs typeface="Calibri" panose="020F0502020204030204" pitchFamily="34" charset="0"/>
              </a:rPr>
            </a:br>
            <a:r>
              <a:rPr lang="es-CL" sz="1400" dirty="0">
                <a:effectLst/>
                <a:latin typeface="Calibri" panose="020F0502020204030204" pitchFamily="34" charset="0"/>
                <a:ea typeface="Calibri" panose="020F0502020204030204" pitchFamily="34" charset="0"/>
                <a:cs typeface="Calibri" panose="020F0502020204030204" pitchFamily="34" charset="0"/>
              </a:rPr>
              <a:t>¡Las manos maternales aquí en mi pecho son</a:t>
            </a:r>
            <a:br>
              <a:rPr lang="es-CL" sz="1400" dirty="0">
                <a:effectLst/>
                <a:latin typeface="Calibri" panose="020F0502020204030204" pitchFamily="34" charset="0"/>
                <a:ea typeface="Calibri" panose="020F0502020204030204" pitchFamily="34" charset="0"/>
                <a:cs typeface="Calibri" panose="020F0502020204030204" pitchFamily="34" charset="0"/>
              </a:rPr>
            </a:br>
            <a:r>
              <a:rPr lang="es-CL" sz="1400" dirty="0">
                <a:effectLst/>
                <a:latin typeface="Calibri" panose="020F0502020204030204" pitchFamily="34" charset="0"/>
                <a:ea typeface="Calibri" panose="020F0502020204030204" pitchFamily="34" charset="0"/>
                <a:cs typeface="Calibri" panose="020F0502020204030204" pitchFamily="34" charset="0"/>
              </a:rPr>
              <a:t>como dos alas quietas sobre mi corazón!</a:t>
            </a:r>
            <a:br>
              <a:rPr lang="es-CL" sz="1400" dirty="0">
                <a:effectLst/>
                <a:latin typeface="Calibri" panose="020F0502020204030204" pitchFamily="34" charset="0"/>
                <a:ea typeface="Calibri" panose="020F0502020204030204" pitchFamily="34" charset="0"/>
                <a:cs typeface="Calibri" panose="020F0502020204030204" pitchFamily="34" charset="0"/>
              </a:rPr>
            </a:br>
            <a:r>
              <a:rPr lang="es-CL" sz="1400" dirty="0">
                <a:effectLst/>
                <a:latin typeface="Calibri" panose="020F0502020204030204" pitchFamily="34" charset="0"/>
                <a:ea typeface="Calibri" panose="020F0502020204030204" pitchFamily="34" charset="0"/>
                <a:cs typeface="Calibri" panose="020F0502020204030204" pitchFamily="34" charset="0"/>
              </a:rPr>
              <a:t>¡Las manos de mi madre saben borrar tristezas!</a:t>
            </a:r>
            <a:br>
              <a:rPr lang="es-CL" sz="1400" dirty="0">
                <a:effectLst/>
                <a:latin typeface="Calibri" panose="020F0502020204030204" pitchFamily="34" charset="0"/>
                <a:ea typeface="Calibri" panose="020F0502020204030204" pitchFamily="34" charset="0"/>
                <a:cs typeface="Calibri" panose="020F0502020204030204" pitchFamily="34" charset="0"/>
              </a:rPr>
            </a:br>
            <a:r>
              <a:rPr lang="es-CL" sz="1400" dirty="0">
                <a:effectLst/>
                <a:latin typeface="Calibri" panose="020F0502020204030204" pitchFamily="34" charset="0"/>
                <a:ea typeface="Calibri" panose="020F0502020204030204" pitchFamily="34" charset="0"/>
                <a:cs typeface="Calibri" panose="020F0502020204030204" pitchFamily="34" charset="0"/>
              </a:rPr>
              <a:t>¡Las manos de mi madre perfuman con terneza!</a:t>
            </a:r>
          </a:p>
          <a:p>
            <a:pPr>
              <a:lnSpc>
                <a:spcPct val="107000"/>
              </a:lnSpc>
              <a:spcAft>
                <a:spcPts val="800"/>
              </a:spcAft>
            </a:pPr>
            <a:endParaRPr lang="en-GB" dirty="0"/>
          </a:p>
        </p:txBody>
      </p:sp>
      <p:sp>
        <p:nvSpPr>
          <p:cNvPr id="6" name="TextBox 5">
            <a:extLst>
              <a:ext uri="{FF2B5EF4-FFF2-40B4-BE49-F238E27FC236}">
                <a16:creationId xmlns:a16="http://schemas.microsoft.com/office/drawing/2014/main" id="{9025E0BB-C488-098E-933F-85517ED44867}"/>
              </a:ext>
            </a:extLst>
          </p:cNvPr>
          <p:cNvSpPr txBox="1"/>
          <p:nvPr/>
        </p:nvSpPr>
        <p:spPr>
          <a:xfrm>
            <a:off x="262368" y="270567"/>
            <a:ext cx="3727909" cy="1074718"/>
          </a:xfrm>
          <a:prstGeom prst="rect">
            <a:avLst/>
          </a:prstGeom>
          <a:noFill/>
        </p:spPr>
        <p:txBody>
          <a:bodyPr wrap="square">
            <a:spAutoFit/>
          </a:bodyPr>
          <a:lstStyle/>
          <a:p>
            <a:pPr>
              <a:lnSpc>
                <a:spcPct val="107000"/>
              </a:lnSpc>
              <a:spcAft>
                <a:spcPts val="800"/>
              </a:spcAft>
            </a:pP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Claudia Marroquin (Year 11)</a:t>
            </a:r>
            <a:endParaRPr lang="en-GB" sz="2000" b="1"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Horizon Community College</a:t>
            </a:r>
          </a:p>
          <a:p>
            <a:pPr>
              <a:lnSpc>
                <a:spcPct val="107000"/>
              </a:lnSpc>
              <a:spcAft>
                <a:spcPts val="800"/>
              </a:spcAft>
            </a:pPr>
            <a:r>
              <a:rPr lang="en-GB" sz="1400" b="1" dirty="0">
                <a:latin typeface="Avenir Next LT Pro" panose="020B0504020202020204" pitchFamily="34" charset="0"/>
                <a:ea typeface="Calibri" panose="020F0502020204030204" pitchFamily="34" charset="0"/>
                <a:cs typeface="Times New Roman" panose="02020603050405020304" pitchFamily="18" charset="0"/>
              </a:rPr>
              <a:t>Spanish</a:t>
            </a:r>
          </a:p>
        </p:txBody>
      </p:sp>
      <p:sp>
        <p:nvSpPr>
          <p:cNvPr id="7" name="TextBox 6">
            <a:extLst>
              <a:ext uri="{FF2B5EF4-FFF2-40B4-BE49-F238E27FC236}">
                <a16:creationId xmlns:a16="http://schemas.microsoft.com/office/drawing/2014/main" id="{4E70150F-9367-F43F-FB02-D68947D7D2EF}"/>
              </a:ext>
            </a:extLst>
          </p:cNvPr>
          <p:cNvSpPr txBox="1"/>
          <p:nvPr/>
        </p:nvSpPr>
        <p:spPr>
          <a:xfrm>
            <a:off x="1328549" y="1293158"/>
            <a:ext cx="2843873" cy="3754874"/>
          </a:xfrm>
          <a:prstGeom prst="rect">
            <a:avLst/>
          </a:prstGeom>
          <a:noFill/>
        </p:spPr>
        <p:txBody>
          <a:bodyPr wrap="square" rtlCol="0">
            <a:spAutoFit/>
          </a:bodyPr>
          <a:lstStyle/>
          <a:p>
            <a:r>
              <a:rPr lang="en-GB" sz="1400" i="1" dirty="0">
                <a:effectLst/>
                <a:latin typeface="Avenir Next LT Pro Light" panose="020B0304020202020204" pitchFamily="34" charset="0"/>
                <a:ea typeface="Calibri" panose="020F0502020204030204" pitchFamily="34" charset="0"/>
                <a:cs typeface="Times New Roman" panose="02020603050405020304" pitchFamily="18" charset="0"/>
              </a:rPr>
              <a:t>This poem is very important for me because it has been written by a poet from El Salvador, a country I’m from and where the official language is Spanish – a language which I am also studying at GCSE.  The author writes about a mother, about his love for her. The poem talks about mum’s hands, which reminds me about my mum and her hands, which are always busy because she looks after me and my family. Like in the poem my mum is my protection and my shield against dark days and problems, which I may have. </a:t>
            </a:r>
          </a:p>
        </p:txBody>
      </p:sp>
      <p:sp>
        <p:nvSpPr>
          <p:cNvPr id="10" name="TextBox 9">
            <a:extLst>
              <a:ext uri="{FF2B5EF4-FFF2-40B4-BE49-F238E27FC236}">
                <a16:creationId xmlns:a16="http://schemas.microsoft.com/office/drawing/2014/main" id="{54487355-B4A5-8401-88B9-B4F6DBCCD690}"/>
              </a:ext>
            </a:extLst>
          </p:cNvPr>
          <p:cNvSpPr txBox="1"/>
          <p:nvPr/>
        </p:nvSpPr>
        <p:spPr>
          <a:xfrm>
            <a:off x="7789799" y="482865"/>
            <a:ext cx="3300987" cy="6613221"/>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My mother's hands</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My mother's hands, so caressing,</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so silky, so hers, white and benevolent.</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Only they are the saints, only they are the ones who love,</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who give everything and demand nothing from me!</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Those who, to relieve me of doubts and quarrels,</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take out my thorns and stick them in themselves!</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For the ungrateful ardour of hidden sorrows,</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there is nothing like the freshness of those two lilies.</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When life leaves my flowers withered,</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they are two white miracles calming anguish!</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And when the evils of destiny harass me,</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they are two wings of peace over my storms.</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They are the celestial ones; the miraculous ones, they,</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because they make stars bloom in my shadow.</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For pain, caresses; for sorrow, anointing.</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They are the only hands that have a heart!</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(Rosebush of white roses of eternal smoothness:</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learn of whiteness in the hands of my mother).</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I who carry in my soul the hidden doubts,</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when I have the wings of illusion fallen,</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The maternal hands here in my chest are</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like two quiet wings over my heart!</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My mother's hands know how to erase sadness!</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My mother's hands perfume with tenderness!</a:t>
            </a:r>
          </a:p>
          <a:p>
            <a:endParaRPr lang="en-GB" dirty="0"/>
          </a:p>
        </p:txBody>
      </p:sp>
    </p:spTree>
    <p:extLst>
      <p:ext uri="{BB962C8B-B14F-4D97-AF65-F5344CB8AC3E}">
        <p14:creationId xmlns:p14="http://schemas.microsoft.com/office/powerpoint/2010/main" val="3334911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57CA1-1D3A-3E00-9819-FE308AF044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099EFF-D3A8-AF16-AEEC-4A76836ED1E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509C42F-8ED0-01D6-A67B-6F5F31BB4649}"/>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0CAD792D-9C59-5008-4988-CD35BB3B4BC7}"/>
              </a:ext>
            </a:extLst>
          </p:cNvPr>
          <p:cNvPicPr>
            <a:picLocks noChangeAspect="1"/>
          </p:cNvPicPr>
          <p:nvPr/>
        </p:nvPicPr>
        <p:blipFill>
          <a:blip r:embed="rId2"/>
          <a:srcRect b="5306"/>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96DEEE77-F5A4-16D9-EA15-7F10C14D8DC1}"/>
              </a:ext>
            </a:extLst>
          </p:cNvPr>
          <p:cNvSpPr txBox="1"/>
          <p:nvPr/>
        </p:nvSpPr>
        <p:spPr>
          <a:xfrm>
            <a:off x="9524856" y="127039"/>
            <a:ext cx="2582581"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Other Tongue</a:t>
            </a:r>
            <a:endParaRPr lang="en-GB" sz="3000" dirty="0"/>
          </a:p>
        </p:txBody>
      </p:sp>
      <p:sp>
        <p:nvSpPr>
          <p:cNvPr id="4" name="TextBox 3">
            <a:extLst>
              <a:ext uri="{FF2B5EF4-FFF2-40B4-BE49-F238E27FC236}">
                <a16:creationId xmlns:a16="http://schemas.microsoft.com/office/drawing/2014/main" id="{6B7CA070-77CE-F44C-C07A-AB978D67CB60}"/>
              </a:ext>
            </a:extLst>
          </p:cNvPr>
          <p:cNvSpPr txBox="1"/>
          <p:nvPr/>
        </p:nvSpPr>
        <p:spPr>
          <a:xfrm>
            <a:off x="3990277" y="270567"/>
            <a:ext cx="3381483" cy="5644750"/>
          </a:xfrm>
          <a:prstGeom prst="rect">
            <a:avLst/>
          </a:prstGeom>
          <a:noFill/>
        </p:spPr>
        <p:txBody>
          <a:bodyPr wrap="square" rtlCol="0">
            <a:spAutoFit/>
          </a:bodyPr>
          <a:lstStyle/>
          <a:p>
            <a:pPr>
              <a:lnSpc>
                <a:spcPct val="107000"/>
              </a:lnSpc>
              <a:spcAft>
                <a:spcPts val="800"/>
              </a:spcAft>
            </a:pPr>
            <a:r>
              <a:rPr lang="es-CL" sz="1800" b="1" dirty="0">
                <a:effectLst/>
                <a:latin typeface="Calibri" panose="020F0502020204030204" pitchFamily="34" charset="0"/>
                <a:ea typeface="Calibri" panose="020F0502020204030204" pitchFamily="34" charset="0"/>
                <a:cs typeface="Times New Roman" panose="02020603050405020304" pitchFamily="18" charset="0"/>
              </a:rPr>
              <a:t>Nos gusta el invierno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Nos gusta el invierno, no sé por qué,</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Será por la nieve blanca o por la Navidad.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El frio en invierno tiene una solución,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El calor, el abrigo y la calefacción.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Cuando llega el invierno yo me tengo que poner un abrigo, una bufanda y unos guantes,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También un gorrito en la cabeza y unas botas en los pies.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Así estaré calentito, y no me resfriaré.</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p>
        </p:txBody>
      </p:sp>
      <p:sp>
        <p:nvSpPr>
          <p:cNvPr id="6" name="TextBox 5">
            <a:extLst>
              <a:ext uri="{FF2B5EF4-FFF2-40B4-BE49-F238E27FC236}">
                <a16:creationId xmlns:a16="http://schemas.microsoft.com/office/drawing/2014/main" id="{AA0E6814-46E2-2EF4-D728-A0AFCAF61D90}"/>
              </a:ext>
            </a:extLst>
          </p:cNvPr>
          <p:cNvSpPr txBox="1"/>
          <p:nvPr/>
        </p:nvSpPr>
        <p:spPr>
          <a:xfrm>
            <a:off x="262368" y="270567"/>
            <a:ext cx="3727909" cy="1407821"/>
          </a:xfrm>
          <a:prstGeom prst="rect">
            <a:avLst/>
          </a:prstGeom>
          <a:noFill/>
        </p:spPr>
        <p:txBody>
          <a:bodyPr wrap="square">
            <a:spAutoFit/>
          </a:bodyPr>
          <a:lstStyle/>
          <a:p>
            <a:pPr>
              <a:lnSpc>
                <a:spcPct val="107000"/>
              </a:lnSpc>
              <a:spcAft>
                <a:spcPts val="800"/>
              </a:spcAft>
            </a:pP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Sebi </a:t>
            </a:r>
            <a:r>
              <a:rPr lang="en-GB" sz="2000" b="1" dirty="0" err="1">
                <a:effectLst/>
                <a:latin typeface="Avenir Next LT Pro" panose="020B0504020202020204" pitchFamily="34" charset="0"/>
                <a:ea typeface="Calibri" panose="020F0502020204030204" pitchFamily="34" charset="0"/>
                <a:cs typeface="Times New Roman" panose="02020603050405020304" pitchFamily="18" charset="0"/>
              </a:rPr>
              <a:t>Rotaru</a:t>
            </a: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 (Year 7)</a:t>
            </a:r>
            <a:endParaRPr lang="en-GB" sz="2000" b="1"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Horizon Community College</a:t>
            </a:r>
          </a:p>
          <a:p>
            <a:pPr>
              <a:lnSpc>
                <a:spcPct val="107000"/>
              </a:lnSpc>
              <a:spcAft>
                <a:spcPts val="800"/>
              </a:spcAft>
            </a:pPr>
            <a:r>
              <a:rPr lang="en-GB" sz="1400" b="1" dirty="0">
                <a:latin typeface="Avenir Next LT Pro" panose="020B0504020202020204" pitchFamily="34" charset="0"/>
                <a:ea typeface="Calibri" panose="020F0502020204030204" pitchFamily="34" charset="0"/>
                <a:cs typeface="Times New Roman" panose="02020603050405020304" pitchFamily="18" charset="0"/>
              </a:rPr>
              <a:t>Spanish</a:t>
            </a: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48CD692-6DF9-DCB4-2C8A-19DA42043D32}"/>
              </a:ext>
            </a:extLst>
          </p:cNvPr>
          <p:cNvSpPr txBox="1"/>
          <p:nvPr/>
        </p:nvSpPr>
        <p:spPr>
          <a:xfrm>
            <a:off x="1310268" y="1928774"/>
            <a:ext cx="2207942" cy="2185022"/>
          </a:xfrm>
          <a:prstGeom prst="rect">
            <a:avLst/>
          </a:prstGeom>
          <a:noFill/>
        </p:spPr>
        <p:txBody>
          <a:bodyPr wrap="square" rtlCol="0">
            <a:spAutoFit/>
          </a:bodyPr>
          <a:lstStyle/>
          <a:p>
            <a:pPr>
              <a:lnSpc>
                <a:spcPct val="107000"/>
              </a:lnSpc>
              <a:spcAft>
                <a:spcPts val="800"/>
              </a:spcAft>
            </a:pPr>
            <a:r>
              <a:rPr lang="en-GB" sz="1600" i="1" dirty="0">
                <a:latin typeface="Avenir Next LT Pro" panose="020B0504020202020204" pitchFamily="34" charset="0"/>
                <a:ea typeface="Calibri" panose="020F0502020204030204" pitchFamily="34" charset="0"/>
                <a:cs typeface="Calibri" panose="020F0502020204030204" pitchFamily="34" charset="0"/>
              </a:rPr>
              <a:t>This poem is nice because it makes me feel very happy that winter will soon come and also by reading it, I can understand and learn a bit more of Spanish</a:t>
            </a:r>
          </a:p>
        </p:txBody>
      </p:sp>
      <p:sp>
        <p:nvSpPr>
          <p:cNvPr id="8" name="TextBox 7">
            <a:extLst>
              <a:ext uri="{FF2B5EF4-FFF2-40B4-BE49-F238E27FC236}">
                <a16:creationId xmlns:a16="http://schemas.microsoft.com/office/drawing/2014/main" id="{EA20778F-D1A8-B66B-BE08-CA55DD0DA879}"/>
              </a:ext>
            </a:extLst>
          </p:cNvPr>
          <p:cNvSpPr txBox="1"/>
          <p:nvPr/>
        </p:nvSpPr>
        <p:spPr>
          <a:xfrm>
            <a:off x="7373475" y="1785246"/>
            <a:ext cx="3599325" cy="5348387"/>
          </a:xfrm>
          <a:prstGeom prst="rect">
            <a:avLst/>
          </a:prstGeom>
          <a:noFill/>
        </p:spPr>
        <p:txBody>
          <a:bodyPr wrap="square" rtlCol="0">
            <a:spAutoFit/>
          </a:bodyPr>
          <a:lstStyle/>
          <a:p>
            <a:pPr>
              <a:lnSpc>
                <a:spcPct val="107000"/>
              </a:lnSpc>
              <a:spcAft>
                <a:spcPts val="800"/>
              </a:spcAft>
            </a:pPr>
            <a:r>
              <a:rPr lang="en-GB" sz="1800" b="1" u="sng" dirty="0">
                <a:effectLst/>
                <a:latin typeface="Calibri" panose="020F0502020204030204" pitchFamily="34" charset="0"/>
                <a:ea typeface="Calibri" panose="020F0502020204030204" pitchFamily="34" charset="0"/>
                <a:cs typeface="Times New Roman" panose="02020603050405020304" pitchFamily="18" charset="0"/>
              </a:rPr>
              <a:t>We like the winter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like the winter, I don’t know why,</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Is it because of the white snow or because of Christmas.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cold in winter has a solution,</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hot, the coat, the heater.</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When winter comes, I have to put on a coat, scarf and some gloves too,</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Also a hat on my head and some boots on my feet.</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So I will be warm and I won’t catch a cold.</a:t>
            </a:r>
          </a:p>
          <a:p>
            <a:pPr>
              <a:lnSpc>
                <a:spcPct val="107000"/>
              </a:lnSpc>
              <a:spcAft>
                <a:spcPts val="800"/>
              </a:spcAft>
            </a:pPr>
            <a:endParaRPr lang="en-GB" dirty="0"/>
          </a:p>
        </p:txBody>
      </p:sp>
    </p:spTree>
    <p:extLst>
      <p:ext uri="{BB962C8B-B14F-4D97-AF65-F5344CB8AC3E}">
        <p14:creationId xmlns:p14="http://schemas.microsoft.com/office/powerpoint/2010/main" val="3301498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D2F38-1CDB-0FDC-53FE-36A2C37F3A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976C28-DC62-3DBD-343E-119BE8D4FAE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8B3148F-677E-CD58-782F-E5EF998942D3}"/>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BDF46451-0EE2-EBC7-0DE3-9E37835EA653}"/>
              </a:ext>
            </a:extLst>
          </p:cNvPr>
          <p:cNvPicPr>
            <a:picLocks noChangeAspect="1"/>
          </p:cNvPicPr>
          <p:nvPr/>
        </p:nvPicPr>
        <p:blipFill>
          <a:blip r:embed="rId2"/>
          <a:srcRect b="5306"/>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39A0F092-123D-F38B-EE81-784A13ACEE59}"/>
              </a:ext>
            </a:extLst>
          </p:cNvPr>
          <p:cNvSpPr txBox="1"/>
          <p:nvPr/>
        </p:nvSpPr>
        <p:spPr>
          <a:xfrm>
            <a:off x="9524856" y="127039"/>
            <a:ext cx="2582581"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Other Tongue</a:t>
            </a:r>
            <a:endParaRPr lang="en-GB" sz="3000" dirty="0"/>
          </a:p>
        </p:txBody>
      </p:sp>
      <p:sp>
        <p:nvSpPr>
          <p:cNvPr id="4" name="TextBox 3">
            <a:extLst>
              <a:ext uri="{FF2B5EF4-FFF2-40B4-BE49-F238E27FC236}">
                <a16:creationId xmlns:a16="http://schemas.microsoft.com/office/drawing/2014/main" id="{1BE98C22-3EE7-779B-7D02-642030553BC6}"/>
              </a:ext>
            </a:extLst>
          </p:cNvPr>
          <p:cNvSpPr txBox="1"/>
          <p:nvPr/>
        </p:nvSpPr>
        <p:spPr>
          <a:xfrm>
            <a:off x="4273100" y="473811"/>
            <a:ext cx="3881430" cy="6000040"/>
          </a:xfrm>
          <a:prstGeom prst="rect">
            <a:avLst/>
          </a:prstGeom>
          <a:noFill/>
        </p:spPr>
        <p:txBody>
          <a:bodyPr wrap="square" rtlCol="0">
            <a:spAutoFit/>
          </a:bodyPr>
          <a:lstStyle/>
          <a:p>
            <a:pPr>
              <a:lnSpc>
                <a:spcPct val="107000"/>
              </a:lnSpc>
              <a:spcAft>
                <a:spcPts val="800"/>
              </a:spcAft>
            </a:pPr>
            <a:r>
              <a:rPr lang="pl-PL" sz="1600" b="1" u="sng" dirty="0">
                <a:effectLst/>
                <a:latin typeface="Calibri" panose="020F0502020204030204" pitchFamily="34" charset="0"/>
                <a:ea typeface="Calibri" panose="020F0502020204030204" pitchFamily="34" charset="0"/>
                <a:cs typeface="Times New Roman" panose="02020603050405020304" pitchFamily="18" charset="0"/>
              </a:rPr>
              <a:t>Wlazł kotek na płotek by Stanisław Moniuszko</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Wlazł kotek na płotek i mruga​</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pl-PL" sz="1600" dirty="0">
                <a:effectLst/>
                <a:latin typeface="Calibri" panose="020F0502020204030204" pitchFamily="34" charset="0"/>
                <a:ea typeface="Calibri" panose="020F0502020204030204" pitchFamily="34" charset="0"/>
                <a:cs typeface="Times New Roman" panose="02020603050405020304" pitchFamily="18" charset="0"/>
              </a:rPr>
              <a:t>Ładna to piosenka, niedługa​</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pl-PL" sz="1600" dirty="0">
                <a:effectLst/>
                <a:latin typeface="Calibri" panose="020F0502020204030204" pitchFamily="34" charset="0"/>
                <a:ea typeface="Calibri" panose="020F0502020204030204" pitchFamily="34" charset="0"/>
                <a:cs typeface="Times New Roman" panose="02020603050405020304" pitchFamily="18" charset="0"/>
              </a:rPr>
              <a:t>ładna to piosenka, niedługa​</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pl-PL" sz="1600" dirty="0">
                <a:effectLst/>
                <a:latin typeface="Calibri" panose="020F0502020204030204" pitchFamily="34"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Dostrzegła go babcia z daleka​</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pl-PL" sz="1600" dirty="0">
                <a:effectLst/>
                <a:latin typeface="Calibri" panose="020F0502020204030204" pitchFamily="34" charset="0"/>
                <a:ea typeface="Calibri" panose="020F0502020204030204" pitchFamily="34" charset="0"/>
                <a:cs typeface="Times New Roman" panose="02020603050405020304" pitchFamily="18" charset="0"/>
              </a:rPr>
              <a:t>nalała do miski mu mleka​</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pl-PL" sz="1600" dirty="0">
                <a:effectLst/>
                <a:latin typeface="Calibri" panose="020F0502020204030204" pitchFamily="34" charset="0"/>
                <a:ea typeface="Calibri" panose="020F0502020204030204" pitchFamily="34" charset="0"/>
                <a:cs typeface="Times New Roman" panose="02020603050405020304" pitchFamily="18" charset="0"/>
              </a:rPr>
              <a:t>nalała do miski mu mleka​</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pl-PL" sz="1600" dirty="0">
                <a:effectLst/>
                <a:latin typeface="Calibri" panose="020F0502020204030204" pitchFamily="34"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Kot szybko hop z płotka do mleka</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pl-PL" sz="1600" dirty="0">
                <a:effectLst/>
                <a:latin typeface="Calibri" panose="020F0502020204030204" pitchFamily="34" charset="0"/>
                <a:ea typeface="Calibri" panose="020F0502020204030204" pitchFamily="34" charset="0"/>
                <a:cs typeface="Times New Roman" panose="02020603050405020304" pitchFamily="18" charset="0"/>
              </a:rPr>
              <a:t>tak pije, że miska ucieka​</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pl-PL" sz="1600" dirty="0">
                <a:effectLst/>
                <a:latin typeface="Calibri" panose="020F0502020204030204" pitchFamily="34" charset="0"/>
                <a:ea typeface="Calibri" panose="020F0502020204030204" pitchFamily="34" charset="0"/>
                <a:cs typeface="Times New Roman" panose="02020603050405020304" pitchFamily="18" charset="0"/>
              </a:rPr>
              <a:t>tak pije, że miska ucieka​</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pl-PL" sz="1600" dirty="0">
                <a:effectLst/>
                <a:latin typeface="Calibri" panose="020F0502020204030204" pitchFamily="34"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Wlazł kotek na płotek i mruga​</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pl-PL" sz="1600" dirty="0">
                <a:effectLst/>
                <a:latin typeface="Calibri" panose="020F0502020204030204" pitchFamily="34" charset="0"/>
                <a:ea typeface="Calibri" panose="020F0502020204030204" pitchFamily="34" charset="0"/>
                <a:cs typeface="Times New Roman" panose="02020603050405020304" pitchFamily="18" charset="0"/>
              </a:rPr>
              <a:t>ładna to piosenka, niedługa​</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pl-PL" sz="1600" dirty="0">
                <a:effectLst/>
                <a:latin typeface="Calibri" panose="020F0502020204030204" pitchFamily="34" charset="0"/>
                <a:ea typeface="Calibri" panose="020F0502020204030204" pitchFamily="34" charset="0"/>
                <a:cs typeface="Times New Roman" panose="02020603050405020304" pitchFamily="18" charset="0"/>
              </a:rPr>
              <a:t>ładna to piosenka, niedługa​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​Nie długa, nie krótka lecz w sam raz</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pl-PL" sz="1600" dirty="0">
                <a:effectLst/>
                <a:latin typeface="Calibri" panose="020F0502020204030204" pitchFamily="34" charset="0"/>
                <a:ea typeface="Calibri" panose="020F0502020204030204" pitchFamily="34" charset="0"/>
                <a:cs typeface="Times New Roman" panose="02020603050405020304" pitchFamily="18" charset="0"/>
              </a:rPr>
              <a:t>zaśpiewaj, koteczku, jeszcze raz...</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p>
        </p:txBody>
      </p:sp>
      <p:sp>
        <p:nvSpPr>
          <p:cNvPr id="6" name="TextBox 5">
            <a:extLst>
              <a:ext uri="{FF2B5EF4-FFF2-40B4-BE49-F238E27FC236}">
                <a16:creationId xmlns:a16="http://schemas.microsoft.com/office/drawing/2014/main" id="{F673E38D-A892-9945-9EC7-55B2DEF32DF1}"/>
              </a:ext>
            </a:extLst>
          </p:cNvPr>
          <p:cNvSpPr txBox="1"/>
          <p:nvPr/>
        </p:nvSpPr>
        <p:spPr>
          <a:xfrm>
            <a:off x="262368" y="270567"/>
            <a:ext cx="3727909" cy="1407821"/>
          </a:xfrm>
          <a:prstGeom prst="rect">
            <a:avLst/>
          </a:prstGeom>
          <a:noFill/>
        </p:spPr>
        <p:txBody>
          <a:bodyPr wrap="square">
            <a:spAutoFit/>
          </a:bodyPr>
          <a:lstStyle/>
          <a:p>
            <a:pPr>
              <a:lnSpc>
                <a:spcPct val="107000"/>
              </a:lnSpc>
              <a:spcAft>
                <a:spcPts val="800"/>
              </a:spcAft>
            </a:pPr>
            <a:r>
              <a:rPr lang="en-GB" sz="2000" b="1" dirty="0">
                <a:latin typeface="Avenir Next LT Pro" panose="020B0504020202020204" pitchFamily="34" charset="0"/>
                <a:ea typeface="Calibri" panose="020F0502020204030204" pitchFamily="34" charset="0"/>
                <a:cs typeface="Times New Roman" panose="02020603050405020304" pitchFamily="18" charset="0"/>
              </a:rPr>
              <a:t>Szymon </a:t>
            </a:r>
            <a:r>
              <a:rPr lang="en-GB" sz="2000" b="1" dirty="0" err="1">
                <a:latin typeface="Avenir Next LT Pro" panose="020B0504020202020204" pitchFamily="34" charset="0"/>
                <a:ea typeface="Calibri" panose="020F0502020204030204" pitchFamily="34" charset="0"/>
                <a:cs typeface="Times New Roman" panose="02020603050405020304" pitchFamily="18" charset="0"/>
              </a:rPr>
              <a:t>Chamula</a:t>
            </a: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 (Year 11)</a:t>
            </a:r>
            <a:endParaRPr lang="en-GB" sz="2000" b="1"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Horizon Community College</a:t>
            </a:r>
          </a:p>
          <a:p>
            <a:pPr>
              <a:lnSpc>
                <a:spcPct val="107000"/>
              </a:lnSpc>
              <a:spcAft>
                <a:spcPts val="800"/>
              </a:spcAft>
            </a:pPr>
            <a:r>
              <a:rPr lang="en-GB" sz="1400" b="1" dirty="0">
                <a:latin typeface="Avenir Next LT Pro" panose="020B0504020202020204" pitchFamily="34" charset="0"/>
                <a:ea typeface="Calibri" panose="020F0502020204030204" pitchFamily="34" charset="0"/>
                <a:cs typeface="Times New Roman" panose="02020603050405020304" pitchFamily="18" charset="0"/>
              </a:rPr>
              <a:t>Polish</a:t>
            </a: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F59F87E-83C3-3A6F-EE0F-581B7AE70AB7}"/>
              </a:ext>
            </a:extLst>
          </p:cNvPr>
          <p:cNvSpPr txBox="1"/>
          <p:nvPr/>
        </p:nvSpPr>
        <p:spPr>
          <a:xfrm>
            <a:off x="1292596" y="1510910"/>
            <a:ext cx="2892814" cy="3609706"/>
          </a:xfrm>
          <a:prstGeom prst="rect">
            <a:avLst/>
          </a:prstGeom>
          <a:noFill/>
        </p:spPr>
        <p:txBody>
          <a:bodyPr wrap="square" rtlCol="0">
            <a:spAutoFit/>
          </a:bodyPr>
          <a:lstStyle/>
          <a:p>
            <a:pPr>
              <a:lnSpc>
                <a:spcPct val="107000"/>
              </a:lnSpc>
              <a:spcAft>
                <a:spcPts val="800"/>
              </a:spcAft>
            </a:pPr>
            <a:r>
              <a:rPr lang="en-GB" sz="1600" i="1" dirty="0">
                <a:effectLst/>
                <a:latin typeface="Avenir Next LT Pro" panose="020B0504020202020204" pitchFamily="34" charset="0"/>
                <a:ea typeface="Calibri" panose="020F0502020204030204" pitchFamily="34" charset="0"/>
                <a:cs typeface="Calibri" panose="020F0502020204030204" pitchFamily="34" charset="0"/>
              </a:rPr>
              <a:t>This serves as a children’s lullaby or song that is sometimes taught or used in nursery. This is significant to me because when I was young, my parents would often sing it.</a:t>
            </a:r>
          </a:p>
          <a:p>
            <a:pPr>
              <a:lnSpc>
                <a:spcPct val="107000"/>
              </a:lnSpc>
              <a:spcAft>
                <a:spcPts val="800"/>
              </a:spcAft>
            </a:pPr>
            <a:r>
              <a:rPr lang="en-GB" sz="1600" i="1" dirty="0">
                <a:latin typeface="Avenir Next LT Pro" panose="020B0504020202020204" pitchFamily="34" charset="0"/>
                <a:ea typeface="Calibri" panose="020F0502020204030204" pitchFamily="34" charset="0"/>
                <a:cs typeface="Calibri" panose="020F0502020204030204" pitchFamily="34" charset="0"/>
              </a:rPr>
              <a:t>It is a simple song which has a lot of repetition to encourage the child to remember words and uses short and basic words to help them learn them. </a:t>
            </a:r>
            <a:endParaRPr lang="en-GB" dirty="0"/>
          </a:p>
        </p:txBody>
      </p:sp>
      <p:sp>
        <p:nvSpPr>
          <p:cNvPr id="8" name="TextBox 7">
            <a:extLst>
              <a:ext uri="{FF2B5EF4-FFF2-40B4-BE49-F238E27FC236}">
                <a16:creationId xmlns:a16="http://schemas.microsoft.com/office/drawing/2014/main" id="{8FF1C4FC-6155-C375-8201-25A9E921E6D6}"/>
              </a:ext>
            </a:extLst>
          </p:cNvPr>
          <p:cNvSpPr txBox="1"/>
          <p:nvPr/>
        </p:nvSpPr>
        <p:spPr>
          <a:xfrm>
            <a:off x="7425177" y="926019"/>
            <a:ext cx="3358052" cy="5736570"/>
          </a:xfrm>
          <a:prstGeom prst="rect">
            <a:avLst/>
          </a:prstGeom>
          <a:noFill/>
        </p:spPr>
        <p:txBody>
          <a:bodyPr wrap="square" rtlCol="0">
            <a:spAutoFit/>
          </a:bodyPr>
          <a:lstStyle/>
          <a:p>
            <a:pPr>
              <a:lnSpc>
                <a:spcPct val="107000"/>
              </a:lnSpc>
              <a:spcAft>
                <a:spcPts val="800"/>
              </a:spcAft>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A kitty climbed the fence</a:t>
            </a:r>
            <a:r>
              <a:rPr lang="en-US" sz="1600" u="sng" dirty="0">
                <a:effectLst/>
                <a:latin typeface="Calibri" panose="020F0502020204030204" pitchFamily="34" charset="0"/>
                <a:ea typeface="Calibri" panose="020F0502020204030204" pitchFamily="34" charset="0"/>
                <a:cs typeface="Times New Roman" panose="02020603050405020304" pitchFamily="18" charset="0"/>
              </a:rPr>
              <a:t>​</a:t>
            </a:r>
            <a:r>
              <a:rPr lang="en-GB" sz="16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A kitty climbed the fence and he winks</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it's a pretty song, not long</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it's a pretty song, not long</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Grandma noticed him from afar</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she poured milk into the bowl for him</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she poured milk into the bowl for him</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r>
              <a:rPr lang="en-GB" sz="16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The kitty quickly jumps off the fence to the milk</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he drinks the way that makes the bowl escape</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he drinks the way that makes the bowl escape</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A kitty climbed the fence and he winks</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it's a pretty song, not long</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it's a pretty song, not long</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Not long, not short but perfect</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sing, kitty, one more time…</a:t>
            </a:r>
          </a:p>
          <a:p>
            <a:pPr>
              <a:lnSpc>
                <a:spcPct val="107000"/>
              </a:lnSpc>
              <a:spcAft>
                <a:spcPts val="800"/>
              </a:spcAft>
            </a:pPr>
            <a:endParaRPr lang="en-GB" dirty="0"/>
          </a:p>
        </p:txBody>
      </p:sp>
    </p:spTree>
    <p:extLst>
      <p:ext uri="{BB962C8B-B14F-4D97-AF65-F5344CB8AC3E}">
        <p14:creationId xmlns:p14="http://schemas.microsoft.com/office/powerpoint/2010/main" val="2339471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A8425-1A7E-0156-5B7E-D1A1B50FA2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5B6C36-AF7B-3462-DFAF-972B1EE74FA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F098FF4-346C-AAFC-B9D7-76BF624B8455}"/>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65E9C697-AC25-BB55-C881-B7B9EEFAB334}"/>
              </a:ext>
            </a:extLst>
          </p:cNvPr>
          <p:cNvPicPr>
            <a:picLocks noChangeAspect="1"/>
          </p:cNvPicPr>
          <p:nvPr/>
        </p:nvPicPr>
        <p:blipFill>
          <a:blip r:embed="rId2"/>
          <a:srcRect b="5306"/>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431E7795-3551-2764-87B2-88615132CFEB}"/>
              </a:ext>
            </a:extLst>
          </p:cNvPr>
          <p:cNvSpPr txBox="1"/>
          <p:nvPr/>
        </p:nvSpPr>
        <p:spPr>
          <a:xfrm>
            <a:off x="9524856" y="127039"/>
            <a:ext cx="2582581"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Other Tongue</a:t>
            </a:r>
            <a:endParaRPr lang="en-GB" sz="3000" dirty="0"/>
          </a:p>
        </p:txBody>
      </p:sp>
      <p:sp>
        <p:nvSpPr>
          <p:cNvPr id="6" name="TextBox 5">
            <a:extLst>
              <a:ext uri="{FF2B5EF4-FFF2-40B4-BE49-F238E27FC236}">
                <a16:creationId xmlns:a16="http://schemas.microsoft.com/office/drawing/2014/main" id="{699B7972-5B72-F2DD-45D8-8A918267657C}"/>
              </a:ext>
            </a:extLst>
          </p:cNvPr>
          <p:cNvSpPr txBox="1"/>
          <p:nvPr/>
        </p:nvSpPr>
        <p:spPr>
          <a:xfrm>
            <a:off x="262368" y="270567"/>
            <a:ext cx="4010732" cy="1407821"/>
          </a:xfrm>
          <a:prstGeom prst="rect">
            <a:avLst/>
          </a:prstGeom>
          <a:noFill/>
        </p:spPr>
        <p:txBody>
          <a:bodyPr wrap="square">
            <a:spAutoFit/>
          </a:bodyPr>
          <a:lstStyle/>
          <a:p>
            <a:pPr>
              <a:lnSpc>
                <a:spcPct val="107000"/>
              </a:lnSpc>
              <a:spcAft>
                <a:spcPts val="800"/>
              </a:spcAft>
            </a:pPr>
            <a:r>
              <a:rPr lang="en-GB" sz="2000" b="1" dirty="0">
                <a:latin typeface="Avenir Next LT Pro" panose="020B0504020202020204" pitchFamily="34" charset="0"/>
                <a:ea typeface="Calibri" panose="020F0502020204030204" pitchFamily="34" charset="0"/>
                <a:cs typeface="Times New Roman" panose="02020603050405020304" pitchFamily="18" charset="0"/>
              </a:rPr>
              <a:t>Ola </a:t>
            </a:r>
            <a:r>
              <a:rPr lang="en-GB" sz="2000" b="1" dirty="0" err="1">
                <a:latin typeface="Avenir Next LT Pro" panose="020B0504020202020204" pitchFamily="34" charset="0"/>
                <a:ea typeface="Calibri" panose="020F0502020204030204" pitchFamily="34" charset="0"/>
                <a:cs typeface="Times New Roman" panose="02020603050405020304" pitchFamily="18" charset="0"/>
              </a:rPr>
              <a:t>Marszalkowska</a:t>
            </a:r>
            <a:r>
              <a:rPr lang="en-GB" sz="2000" b="1" dirty="0">
                <a:latin typeface="Avenir Next LT Pro" panose="020B0504020202020204" pitchFamily="34" charset="0"/>
                <a:ea typeface="Calibri" panose="020F0502020204030204" pitchFamily="34" charset="0"/>
                <a:cs typeface="Times New Roman" panose="02020603050405020304" pitchFamily="18" charset="0"/>
              </a:rPr>
              <a:t> </a:t>
            </a: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(Year 11)</a:t>
            </a:r>
            <a:endParaRPr lang="en-GB" sz="2000" b="1"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Horizon Community College</a:t>
            </a:r>
          </a:p>
          <a:p>
            <a:pPr>
              <a:lnSpc>
                <a:spcPct val="107000"/>
              </a:lnSpc>
              <a:spcAft>
                <a:spcPts val="800"/>
              </a:spcAft>
            </a:pPr>
            <a:r>
              <a:rPr lang="en-GB" sz="1400" b="1" dirty="0">
                <a:latin typeface="Avenir Next LT Pro" panose="020B0504020202020204" pitchFamily="34" charset="0"/>
                <a:ea typeface="Calibri" panose="020F0502020204030204" pitchFamily="34" charset="0"/>
                <a:cs typeface="Times New Roman" panose="02020603050405020304" pitchFamily="18" charset="0"/>
              </a:rPr>
              <a:t>Polish</a:t>
            </a: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96DEA94-5463-E731-6405-619B8C6AC51A}"/>
              </a:ext>
            </a:extLst>
          </p:cNvPr>
          <p:cNvSpPr txBox="1"/>
          <p:nvPr/>
        </p:nvSpPr>
        <p:spPr>
          <a:xfrm>
            <a:off x="4740774" y="5171573"/>
            <a:ext cx="6075372" cy="1662828"/>
          </a:xfrm>
          <a:prstGeom prst="rect">
            <a:avLst/>
          </a:prstGeom>
          <a:noFill/>
        </p:spPr>
        <p:txBody>
          <a:bodyPr wrap="square" rtlCol="0">
            <a:spAutoFit/>
          </a:bodyPr>
          <a:lstStyle/>
          <a:p>
            <a:pPr>
              <a:lnSpc>
                <a:spcPct val="107000"/>
              </a:lnSpc>
              <a:spcAft>
                <a:spcPts val="800"/>
              </a:spcAft>
            </a:pPr>
            <a:r>
              <a:rPr lang="en-GB" sz="1600" i="1" dirty="0">
                <a:effectLst/>
                <a:latin typeface="Avenir Next LT Pro" panose="020B0504020202020204" pitchFamily="34" charset="0"/>
                <a:ea typeface="Calibri" panose="020F0502020204030204" pitchFamily="34" charset="0"/>
                <a:cs typeface="Calibri" panose="020F0502020204030204" pitchFamily="34" charset="0"/>
              </a:rPr>
              <a:t>I chose this poem because when I was younger, I had a book of poems, and this is one of the poems I remember. Looking back at it now I believe it’s tru</a:t>
            </a:r>
            <a:r>
              <a:rPr lang="en-GB" sz="1600" i="1" dirty="0">
                <a:latin typeface="Avenir Next LT Pro" panose="020B0504020202020204" pitchFamily="34" charset="0"/>
                <a:ea typeface="Calibri" panose="020F0502020204030204" pitchFamily="34" charset="0"/>
                <a:cs typeface="Calibri" panose="020F0502020204030204" pitchFamily="34" charset="0"/>
              </a:rPr>
              <a:t>e meaning was that no matter how difficult something is to achieve or how many times something may break, it is also better to pick yourself up rather than giving up</a:t>
            </a:r>
            <a:endParaRPr lang="en-GB" dirty="0"/>
          </a:p>
        </p:txBody>
      </p:sp>
      <p:pic>
        <p:nvPicPr>
          <p:cNvPr id="10" name="Picture 9" descr="A piece of paper with writing on it&#10;&#10;Description automatically generated">
            <a:extLst>
              <a:ext uri="{FF2B5EF4-FFF2-40B4-BE49-F238E27FC236}">
                <a16:creationId xmlns:a16="http://schemas.microsoft.com/office/drawing/2014/main" id="{17D929BA-BB09-A7AB-DCEA-1C492BC16588}"/>
              </a:ext>
            </a:extLst>
          </p:cNvPr>
          <p:cNvPicPr>
            <a:picLocks noChangeAspect="1"/>
          </p:cNvPicPr>
          <p:nvPr/>
        </p:nvPicPr>
        <p:blipFill>
          <a:blip r:embed="rId3"/>
          <a:stretch>
            <a:fillRect/>
          </a:stretch>
        </p:blipFill>
        <p:spPr>
          <a:xfrm>
            <a:off x="1927299" y="1044772"/>
            <a:ext cx="8692626" cy="4153700"/>
          </a:xfrm>
          <a:prstGeom prst="rect">
            <a:avLst/>
          </a:prstGeom>
        </p:spPr>
      </p:pic>
    </p:spTree>
    <p:extLst>
      <p:ext uri="{BB962C8B-B14F-4D97-AF65-F5344CB8AC3E}">
        <p14:creationId xmlns:p14="http://schemas.microsoft.com/office/powerpoint/2010/main" val="1299710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FDB35-7A66-5B08-1AD9-A6FAEF24DD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BEABF7-8B6C-8754-20C8-47F613670E9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AEAE363-CFA0-15D1-A519-1EFB05C6F3CF}"/>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15E1BEF8-8F6C-C492-7778-B08A50925DD6}"/>
              </a:ext>
            </a:extLst>
          </p:cNvPr>
          <p:cNvPicPr>
            <a:picLocks noChangeAspect="1"/>
          </p:cNvPicPr>
          <p:nvPr/>
        </p:nvPicPr>
        <p:blipFill>
          <a:blip r:embed="rId2"/>
          <a:srcRect b="5306"/>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1D24AF9B-A201-E1D6-3A4B-8A0C40D74101}"/>
              </a:ext>
            </a:extLst>
          </p:cNvPr>
          <p:cNvSpPr txBox="1"/>
          <p:nvPr/>
        </p:nvSpPr>
        <p:spPr>
          <a:xfrm>
            <a:off x="9524856" y="127039"/>
            <a:ext cx="2582581"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Other Tongue</a:t>
            </a:r>
            <a:endParaRPr lang="en-GB" sz="3000" dirty="0"/>
          </a:p>
        </p:txBody>
      </p:sp>
      <p:sp>
        <p:nvSpPr>
          <p:cNvPr id="4" name="TextBox 3">
            <a:extLst>
              <a:ext uri="{FF2B5EF4-FFF2-40B4-BE49-F238E27FC236}">
                <a16:creationId xmlns:a16="http://schemas.microsoft.com/office/drawing/2014/main" id="{A12E5AFB-5BFE-7A2C-3CDC-11999C1CA67A}"/>
              </a:ext>
            </a:extLst>
          </p:cNvPr>
          <p:cNvSpPr txBox="1"/>
          <p:nvPr/>
        </p:nvSpPr>
        <p:spPr>
          <a:xfrm>
            <a:off x="3385939" y="109238"/>
            <a:ext cx="3345245" cy="3970318"/>
          </a:xfrm>
          <a:prstGeom prst="rect">
            <a:avLst/>
          </a:prstGeom>
          <a:noFill/>
        </p:spPr>
        <p:txBody>
          <a:bodyPr wrap="square" rtlCol="0">
            <a:spAutoFit/>
          </a:bodyPr>
          <a:lstStyle/>
          <a:p>
            <a:r>
              <a:rPr lang="de-DE" sz="1400" b="1" dirty="0">
                <a:effectLst/>
                <a:latin typeface="Calibri" panose="020F0502020204030204" pitchFamily="34" charset="0"/>
                <a:ea typeface="Calibri" panose="020F0502020204030204" pitchFamily="34" charset="0"/>
                <a:cs typeface="Calibri" panose="020F0502020204030204" pitchFamily="34" charset="0"/>
              </a:rPr>
              <a:t>Empfindsamkeit</a:t>
            </a:r>
            <a:endParaRPr lang="en-GB" sz="1400" b="1"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Die Sonne scheint am Morgen</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und das entzückende Mädchen rennt</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Sie zeigt mir ihr berühmtes Lächeln</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dass viele Leute kennt.</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Die Wärme kommt am Mittag</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Als wir laufen durch das Feld</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Doch sie gibt mir ihre Jacke</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Damit ich mich nicht </a:t>
            </a:r>
            <a:r>
              <a:rPr lang="de-DE" sz="1400" dirty="0" err="1">
                <a:effectLst/>
                <a:latin typeface="Calibri" panose="020F0502020204030204" pitchFamily="34" charset="0"/>
                <a:ea typeface="Calibri" panose="020F0502020204030204" pitchFamily="34" charset="0"/>
                <a:cs typeface="Calibri" panose="020F0502020204030204" pitchFamily="34" charset="0"/>
              </a:rPr>
              <a:t>erkält</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Farben zersprengen durch die Höhe</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Wir sitzen im Gras unterm Licht</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Ihr Kopf auf meinem Herzen als wir reden.</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Dann singt sie mir ihr Gedicht</a:t>
            </a:r>
            <a:r>
              <a:rPr lang="de-DE" sz="1400" dirty="0">
                <a:effectLst/>
                <a:latin typeface="Arial" panose="020B0604020202020204" pitchFamily="34" charset="0"/>
                <a:ea typeface="Times New Roman" panose="02020603050405020304" pitchFamily="18" charset="0"/>
              </a:rPr>
              <a:t>.</a:t>
            </a:r>
            <a:endParaRPr lang="en-GB" sz="1400" dirty="0">
              <a:effectLst/>
              <a:latin typeface="Times New Roman" panose="02020603050405020304" pitchFamily="18" charset="0"/>
              <a:ea typeface="Times New Roman" panose="02020603050405020304" pitchFamily="18" charset="0"/>
            </a:endParaRPr>
          </a:p>
          <a:p>
            <a:r>
              <a:rPr lang="de-DE" sz="1400" dirty="0">
                <a:effectLst/>
                <a:latin typeface="Arial" panose="020B0604020202020204" pitchFamily="34" charset="0"/>
                <a:ea typeface="Times New Roman" panose="02020603050405020304" pitchFamily="18" charset="0"/>
              </a:rPr>
              <a:t> </a:t>
            </a:r>
          </a:p>
          <a:p>
            <a:r>
              <a:rPr lang="de-DE" sz="1400" dirty="0">
                <a:effectLst/>
                <a:latin typeface="Arial" panose="020B0604020202020204" pitchFamily="34" charset="0"/>
                <a:ea typeface="Times New Roman" panose="02020603050405020304" pitchFamily="18" charset="0"/>
              </a:rPr>
              <a:t> </a:t>
            </a:r>
            <a:endParaRPr lang="en-GB" sz="14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8DB594ED-5E3B-5DD2-99D9-4A9A85CD3780}"/>
              </a:ext>
            </a:extLst>
          </p:cNvPr>
          <p:cNvSpPr txBox="1"/>
          <p:nvPr/>
        </p:nvSpPr>
        <p:spPr>
          <a:xfrm>
            <a:off x="262368" y="270567"/>
            <a:ext cx="2547739" cy="1737142"/>
          </a:xfrm>
          <a:prstGeom prst="rect">
            <a:avLst/>
          </a:prstGeom>
          <a:noFill/>
        </p:spPr>
        <p:txBody>
          <a:bodyPr wrap="square">
            <a:spAutoFit/>
          </a:bodyPr>
          <a:lstStyle/>
          <a:p>
            <a:pPr>
              <a:lnSpc>
                <a:spcPct val="107000"/>
              </a:lnSpc>
              <a:spcAft>
                <a:spcPts val="800"/>
              </a:spcAft>
            </a:pPr>
            <a:r>
              <a:rPr lang="en-GB" sz="2000" b="1" dirty="0">
                <a:latin typeface="Avenir Next LT Pro" panose="020B0504020202020204" pitchFamily="34" charset="0"/>
                <a:ea typeface="Calibri" panose="020F0502020204030204" pitchFamily="34" charset="0"/>
                <a:cs typeface="Times New Roman" panose="02020603050405020304" pitchFamily="18" charset="0"/>
              </a:rPr>
              <a:t>Amrita Singh-May, </a:t>
            </a: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(Year 12)</a:t>
            </a:r>
            <a:endParaRPr lang="en-GB" sz="2000" b="1"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Rochdale Sixth Form College</a:t>
            </a:r>
          </a:p>
          <a:p>
            <a:pPr>
              <a:lnSpc>
                <a:spcPct val="107000"/>
              </a:lnSpc>
              <a:spcAft>
                <a:spcPts val="800"/>
              </a:spcAft>
            </a:pPr>
            <a:r>
              <a:rPr lang="en-GB" sz="1400" b="1" dirty="0">
                <a:latin typeface="Avenir Next LT Pro" panose="020B0504020202020204" pitchFamily="34" charset="0"/>
                <a:ea typeface="Calibri" panose="020F0502020204030204" pitchFamily="34" charset="0"/>
                <a:cs typeface="Times New Roman" panose="02020603050405020304" pitchFamily="18" charset="0"/>
              </a:rPr>
              <a:t>German</a:t>
            </a: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877BA78-4FB0-8A06-F2E4-634113AF0A2A}"/>
              </a:ext>
            </a:extLst>
          </p:cNvPr>
          <p:cNvSpPr txBox="1"/>
          <p:nvPr/>
        </p:nvSpPr>
        <p:spPr>
          <a:xfrm>
            <a:off x="9281501" y="4461550"/>
            <a:ext cx="2814430" cy="2802562"/>
          </a:xfrm>
          <a:prstGeom prst="rect">
            <a:avLst/>
          </a:prstGeom>
          <a:noFill/>
        </p:spPr>
        <p:txBody>
          <a:bodyPr wrap="square" rtlCol="0">
            <a:spAutoFit/>
          </a:bodyPr>
          <a:lstStyle/>
          <a:p>
            <a:r>
              <a:rPr lang="en-GB" sz="1400" dirty="0">
                <a:effectLst/>
                <a:latin typeface="Calibri" panose="020F0502020204030204" pitchFamily="34" charset="0"/>
                <a:ea typeface="Calibri" panose="020F0502020204030204" pitchFamily="34" charset="0"/>
                <a:cs typeface="Calibri" panose="020F0502020204030204" pitchFamily="34" charset="0"/>
              </a:rPr>
              <a:t>But night comes and we have to part</a:t>
            </a:r>
          </a:p>
          <a:p>
            <a:r>
              <a:rPr lang="en-GB" sz="1400" dirty="0">
                <a:effectLst/>
                <a:latin typeface="Calibri" panose="020F0502020204030204" pitchFamily="34" charset="0"/>
                <a:ea typeface="Calibri" panose="020F0502020204030204" pitchFamily="34" charset="0"/>
                <a:cs typeface="Calibri" panose="020F0502020204030204" pitchFamily="34" charset="0"/>
              </a:rPr>
              <a:t>The moon looks full of sadness</a:t>
            </a:r>
          </a:p>
          <a:p>
            <a:r>
              <a:rPr lang="en-GB" sz="1400" dirty="0">
                <a:effectLst/>
                <a:latin typeface="Calibri" panose="020F0502020204030204" pitchFamily="34" charset="0"/>
                <a:ea typeface="Calibri" panose="020F0502020204030204" pitchFamily="34" charset="0"/>
                <a:cs typeface="Calibri" panose="020F0502020204030204" pitchFamily="34" charset="0"/>
              </a:rPr>
              <a:t>We stand up and she goes</a:t>
            </a:r>
          </a:p>
          <a:p>
            <a:r>
              <a:rPr lang="en-GB" sz="1400" dirty="0">
                <a:effectLst/>
                <a:latin typeface="Calibri" panose="020F0502020204030204" pitchFamily="34" charset="0"/>
                <a:ea typeface="Calibri" panose="020F0502020204030204" pitchFamily="34" charset="0"/>
                <a:cs typeface="Calibri" panose="020F0502020204030204" pitchFamily="34" charset="0"/>
              </a:rPr>
              <a:t>back to her house</a:t>
            </a:r>
          </a:p>
          <a:p>
            <a:r>
              <a:rPr lang="en-GB" sz="1400" dirty="0">
                <a:effectLst/>
                <a:latin typeface="Calibri" panose="020F0502020204030204" pitchFamily="34" charset="0"/>
                <a:ea typeface="Calibri" panose="020F0502020204030204" pitchFamily="34" charset="0"/>
                <a:cs typeface="Calibri" panose="020F0502020204030204" pitchFamily="34" charset="0"/>
              </a:rPr>
              <a:t> </a:t>
            </a:r>
          </a:p>
          <a:p>
            <a:r>
              <a:rPr lang="en-GB" sz="1400" dirty="0">
                <a:effectLst/>
                <a:latin typeface="Calibri" panose="020F0502020204030204" pitchFamily="34" charset="0"/>
                <a:ea typeface="Calibri" panose="020F0502020204030204" pitchFamily="34" charset="0"/>
                <a:cs typeface="Calibri" panose="020F0502020204030204" pitchFamily="34" charset="0"/>
              </a:rPr>
              <a:t>I stay hidden by the flowers</a:t>
            </a:r>
          </a:p>
          <a:p>
            <a:r>
              <a:rPr lang="en-GB" sz="1400" dirty="0">
                <a:effectLst/>
                <a:latin typeface="Calibri" panose="020F0502020204030204" pitchFamily="34" charset="0"/>
                <a:ea typeface="Calibri" panose="020F0502020204030204" pitchFamily="34" charset="0"/>
                <a:cs typeface="Calibri" panose="020F0502020204030204" pitchFamily="34" charset="0"/>
              </a:rPr>
              <a:t>where I can lie to myself</a:t>
            </a:r>
          </a:p>
          <a:p>
            <a:r>
              <a:rPr lang="en-GB" sz="1400" dirty="0">
                <a:effectLst/>
                <a:latin typeface="Calibri" panose="020F0502020204030204" pitchFamily="34" charset="0"/>
                <a:ea typeface="Calibri" panose="020F0502020204030204" pitchFamily="34" charset="0"/>
                <a:cs typeface="Calibri" panose="020F0502020204030204" pitchFamily="34" charset="0"/>
              </a:rPr>
              <a:t>But I know exactly that</a:t>
            </a:r>
          </a:p>
          <a:p>
            <a:r>
              <a:rPr lang="en-GB" sz="1400" dirty="0">
                <a:effectLst/>
                <a:latin typeface="Calibri" panose="020F0502020204030204" pitchFamily="34" charset="0"/>
                <a:ea typeface="Calibri" panose="020F0502020204030204" pitchFamily="34" charset="0"/>
                <a:cs typeface="Calibri" panose="020F0502020204030204" pitchFamily="34" charset="0"/>
              </a:rPr>
              <a:t>she is now with her bridegroom</a:t>
            </a:r>
            <a:r>
              <a:rPr lang="en-GB" sz="1400" dirty="0">
                <a:effectLst/>
                <a:latin typeface="Arial" panose="020B0604020202020204" pitchFamily="34" charset="0"/>
                <a:ea typeface="Times New Roman" panose="02020603050405020304" pitchFamily="18" charset="0"/>
              </a:rPr>
              <a:t>.</a:t>
            </a:r>
            <a:endParaRPr lang="en-GB" sz="14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p>
        </p:txBody>
      </p:sp>
      <p:sp>
        <p:nvSpPr>
          <p:cNvPr id="10" name="TextBox 9">
            <a:extLst>
              <a:ext uri="{FF2B5EF4-FFF2-40B4-BE49-F238E27FC236}">
                <a16:creationId xmlns:a16="http://schemas.microsoft.com/office/drawing/2014/main" id="{114AA374-B206-F663-FAC2-3B048642D7B3}"/>
              </a:ext>
            </a:extLst>
          </p:cNvPr>
          <p:cNvSpPr txBox="1"/>
          <p:nvPr/>
        </p:nvSpPr>
        <p:spPr>
          <a:xfrm>
            <a:off x="6651207" y="109238"/>
            <a:ext cx="2873650" cy="3610219"/>
          </a:xfrm>
          <a:prstGeom prst="rect">
            <a:avLst/>
          </a:prstGeom>
          <a:noFill/>
        </p:spPr>
        <p:txBody>
          <a:bodyPr wrap="square" rtlCol="0">
            <a:spAutoFit/>
          </a:bodyPr>
          <a:lstStyle/>
          <a:p>
            <a:r>
              <a:rPr lang="de-DE" sz="1400" dirty="0">
                <a:effectLst/>
                <a:latin typeface="Calibri" panose="020F0502020204030204" pitchFamily="34" charset="0"/>
                <a:ea typeface="Calibri" panose="020F0502020204030204" pitchFamily="34" charset="0"/>
                <a:cs typeface="Calibri" panose="020F0502020204030204" pitchFamily="34" charset="0"/>
              </a:rPr>
              <a:t>Obwohl die Sonne untergeht,</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Meine </a:t>
            </a:r>
            <a:r>
              <a:rPr lang="de-DE" sz="1400" dirty="0" err="1">
                <a:effectLst/>
                <a:latin typeface="Calibri" panose="020F0502020204030204" pitchFamily="34" charset="0"/>
                <a:ea typeface="Calibri" panose="020F0502020204030204" pitchFamily="34" charset="0"/>
                <a:cs typeface="Calibri" panose="020F0502020204030204" pitchFamily="34" charset="0"/>
              </a:rPr>
              <a:t>Hande</a:t>
            </a:r>
            <a:r>
              <a:rPr lang="de-DE" sz="1400" dirty="0">
                <a:effectLst/>
                <a:latin typeface="Calibri" panose="020F0502020204030204" pitchFamily="34" charset="0"/>
                <a:ea typeface="Calibri" panose="020F0502020204030204" pitchFamily="34" charset="0"/>
                <a:cs typeface="Calibri" panose="020F0502020204030204" pitchFamily="34" charset="0"/>
              </a:rPr>
              <a:t> werden feucht</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Wir unterhalten uns stundenlang</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Und ihr Auge </a:t>
            </a:r>
            <a:r>
              <a:rPr lang="de-DE" sz="1400" dirty="0" err="1">
                <a:effectLst/>
                <a:latin typeface="Calibri" panose="020F0502020204030204" pitchFamily="34" charset="0"/>
                <a:ea typeface="Calibri" panose="020F0502020204030204" pitchFamily="34" charset="0"/>
                <a:cs typeface="Calibri" panose="020F0502020204030204" pitchFamily="34" charset="0"/>
              </a:rPr>
              <a:t>leucht</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endParaRPr lang="fr-FR" sz="1400" dirty="0">
              <a:effectLst/>
              <a:latin typeface="Calibri" panose="020F0502020204030204" pitchFamily="34" charset="0"/>
              <a:ea typeface="Calibri" panose="020F0502020204030204" pitchFamily="34" charset="0"/>
              <a:cs typeface="Calibri" panose="020F0502020204030204" pitchFamily="34" charset="0"/>
            </a:endParaRPr>
          </a:p>
          <a:p>
            <a:r>
              <a:rPr lang="fr-FR" sz="1400" dirty="0">
                <a:effectLst/>
                <a:latin typeface="Calibri" panose="020F0502020204030204" pitchFamily="34" charset="0"/>
                <a:ea typeface="Calibri" panose="020F0502020204030204" pitchFamily="34" charset="0"/>
                <a:cs typeface="Calibri" panose="020F0502020204030204" pitchFamily="34" charset="0"/>
              </a:rPr>
              <a:t>Aber </a:t>
            </a:r>
            <a:r>
              <a:rPr lang="fr-FR" sz="1400" dirty="0" err="1">
                <a:effectLst/>
                <a:latin typeface="Calibri" panose="020F0502020204030204" pitchFamily="34" charset="0"/>
                <a:ea typeface="Calibri" panose="020F0502020204030204" pitchFamily="34" charset="0"/>
                <a:cs typeface="Calibri" panose="020F0502020204030204" pitchFamily="34" charset="0"/>
              </a:rPr>
              <a:t>Nacht</a:t>
            </a:r>
            <a:r>
              <a:rPr lang="fr-FR" sz="1400" dirty="0">
                <a:effectLst/>
                <a:latin typeface="Calibri" panose="020F0502020204030204" pitchFamily="34" charset="0"/>
                <a:ea typeface="Calibri" panose="020F0502020204030204" pitchFamily="34" charset="0"/>
                <a:cs typeface="Calibri" panose="020F0502020204030204" pitchFamily="34" charset="0"/>
              </a:rPr>
              <a:t> </a:t>
            </a:r>
            <a:r>
              <a:rPr lang="fr-FR" sz="1400" dirty="0" err="1">
                <a:effectLst/>
                <a:latin typeface="Calibri" panose="020F0502020204030204" pitchFamily="34" charset="0"/>
                <a:ea typeface="Calibri" panose="020F0502020204030204" pitchFamily="34" charset="0"/>
                <a:cs typeface="Calibri" panose="020F0502020204030204" pitchFamily="34" charset="0"/>
              </a:rPr>
              <a:t>kommt</a:t>
            </a:r>
            <a:r>
              <a:rPr lang="fr-FR" sz="1400" dirty="0">
                <a:effectLst/>
                <a:latin typeface="Calibri" panose="020F0502020204030204" pitchFamily="34" charset="0"/>
                <a:ea typeface="Calibri" panose="020F0502020204030204" pitchFamily="34" charset="0"/>
                <a:cs typeface="Calibri" panose="020F0502020204030204" pitchFamily="34" charset="0"/>
              </a:rPr>
              <a:t> </a:t>
            </a:r>
            <a:r>
              <a:rPr lang="fr-FR" sz="1400" dirty="0" err="1">
                <a:effectLst/>
                <a:latin typeface="Calibri" panose="020F0502020204030204" pitchFamily="34" charset="0"/>
                <a:ea typeface="Calibri" panose="020F0502020204030204" pitchFamily="34" charset="0"/>
                <a:cs typeface="Calibri" panose="020F0502020204030204" pitchFamily="34" charset="0"/>
              </a:rPr>
              <a:t>und</a:t>
            </a:r>
            <a:r>
              <a:rPr lang="fr-FR" sz="1400" dirty="0">
                <a:effectLst/>
                <a:latin typeface="Calibri" panose="020F0502020204030204" pitchFamily="34" charset="0"/>
                <a:ea typeface="Calibri" panose="020F0502020204030204" pitchFamily="34" charset="0"/>
                <a:cs typeface="Calibri" panose="020F0502020204030204" pitchFamily="34" charset="0"/>
              </a:rPr>
              <a:t> </a:t>
            </a:r>
            <a:r>
              <a:rPr lang="fr-FR" sz="1400" dirty="0" err="1">
                <a:effectLst/>
                <a:latin typeface="Calibri" panose="020F0502020204030204" pitchFamily="34" charset="0"/>
                <a:ea typeface="Calibri" panose="020F0502020204030204" pitchFamily="34" charset="0"/>
                <a:cs typeface="Calibri" panose="020F0502020204030204" pitchFamily="34" charset="0"/>
              </a:rPr>
              <a:t>wir</a:t>
            </a:r>
            <a:r>
              <a:rPr lang="fr-FR" sz="1400" dirty="0">
                <a:effectLst/>
                <a:latin typeface="Calibri" panose="020F0502020204030204" pitchFamily="34" charset="0"/>
                <a:ea typeface="Calibri" panose="020F0502020204030204" pitchFamily="34" charset="0"/>
                <a:cs typeface="Calibri" panose="020F0502020204030204" pitchFamily="34" charset="0"/>
              </a:rPr>
              <a:t> </a:t>
            </a:r>
            <a:r>
              <a:rPr lang="fr-FR" sz="1400" dirty="0" err="1">
                <a:effectLst/>
                <a:latin typeface="Calibri" panose="020F0502020204030204" pitchFamily="34" charset="0"/>
                <a:ea typeface="Calibri" panose="020F0502020204030204" pitchFamily="34" charset="0"/>
                <a:cs typeface="Calibri" panose="020F0502020204030204" pitchFamily="34" charset="0"/>
              </a:rPr>
              <a:t>müssen</a:t>
            </a:r>
            <a:r>
              <a:rPr lang="fr-FR" sz="1400" dirty="0">
                <a:effectLst/>
                <a:latin typeface="Calibri" panose="020F0502020204030204" pitchFamily="34" charset="0"/>
                <a:ea typeface="Calibri" panose="020F0502020204030204" pitchFamily="34" charset="0"/>
                <a:cs typeface="Calibri" panose="020F0502020204030204" pitchFamily="34" charset="0"/>
              </a:rPr>
              <a:t> uns </a:t>
            </a:r>
            <a:r>
              <a:rPr lang="fr-FR" sz="1400" dirty="0" err="1">
                <a:effectLst/>
                <a:latin typeface="Calibri" panose="020F0502020204030204" pitchFamily="34" charset="0"/>
                <a:ea typeface="Calibri" panose="020F0502020204030204" pitchFamily="34" charset="0"/>
                <a:cs typeface="Calibri" panose="020F0502020204030204" pitchFamily="34" charset="0"/>
              </a:rPr>
              <a:t>trennen</a:t>
            </a:r>
            <a:r>
              <a:rPr lang="fr-FR" sz="1400" dirty="0">
                <a:effectLst/>
                <a:latin typeface="Calibri" panose="020F0502020204030204" pitchFamily="34" charset="0"/>
                <a:ea typeface="Calibri" panose="020F0502020204030204" pitchFamily="34" charset="0"/>
                <a:cs typeface="Calibri" panose="020F0502020204030204" pitchFamily="34" charset="0"/>
              </a:rPr>
              <a:t>.</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Der Mond sieht trauervoll aus.</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Wir stehen auf und sie geht</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zurück zu ihrem Haus.</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Ich bleibe versteckt bei den Blumen,</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wo ich mir was vorlügen kann</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Aber ich </a:t>
            </a:r>
            <a:r>
              <a:rPr lang="de-DE" sz="1400" dirty="0" err="1">
                <a:effectLst/>
                <a:latin typeface="Calibri" panose="020F0502020204030204" pitchFamily="34" charset="0"/>
                <a:ea typeface="Calibri" panose="020F0502020204030204" pitchFamily="34" charset="0"/>
                <a:cs typeface="Calibri" panose="020F0502020204030204" pitchFamily="34" charset="0"/>
              </a:rPr>
              <a:t>weiss</a:t>
            </a:r>
            <a:r>
              <a:rPr lang="de-DE" sz="1400" dirty="0">
                <a:effectLst/>
                <a:latin typeface="Calibri" panose="020F0502020204030204" pitchFamily="34" charset="0"/>
                <a:ea typeface="Calibri" panose="020F0502020204030204" pitchFamily="34" charset="0"/>
                <a:cs typeface="Calibri" panose="020F0502020204030204" pitchFamily="34" charset="0"/>
              </a:rPr>
              <a:t> genau, dass</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sie ist jetzt mit ihrem Bräutigam</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dirty="0"/>
          </a:p>
        </p:txBody>
      </p:sp>
      <p:sp>
        <p:nvSpPr>
          <p:cNvPr id="12" name="TextBox 11">
            <a:extLst>
              <a:ext uri="{FF2B5EF4-FFF2-40B4-BE49-F238E27FC236}">
                <a16:creationId xmlns:a16="http://schemas.microsoft.com/office/drawing/2014/main" id="{BE213060-746B-83C9-DC8C-62CC5601D792}"/>
              </a:ext>
            </a:extLst>
          </p:cNvPr>
          <p:cNvSpPr txBox="1"/>
          <p:nvPr/>
        </p:nvSpPr>
        <p:spPr>
          <a:xfrm>
            <a:off x="3494117" y="4079556"/>
            <a:ext cx="3523162" cy="2462213"/>
          </a:xfrm>
          <a:prstGeom prst="rect">
            <a:avLst/>
          </a:prstGeom>
          <a:noFill/>
        </p:spPr>
        <p:txBody>
          <a:bodyPr wrap="square">
            <a:spAutoFit/>
          </a:bodyPr>
          <a:lstStyle/>
          <a:p>
            <a:r>
              <a:rPr lang="en-GB" sz="1400" b="1" dirty="0">
                <a:effectLst/>
                <a:latin typeface="Calibri" panose="020F0502020204030204" pitchFamily="34" charset="0"/>
                <a:ea typeface="Calibri" panose="020F0502020204030204" pitchFamily="34" charset="0"/>
                <a:cs typeface="Calibri" panose="020F0502020204030204" pitchFamily="34" charset="0"/>
              </a:rPr>
              <a:t>Intense Feelings</a:t>
            </a:r>
          </a:p>
          <a:p>
            <a:r>
              <a:rPr lang="en-GB" sz="1400" dirty="0">
                <a:effectLst/>
                <a:latin typeface="Calibri" panose="020F0502020204030204" pitchFamily="34" charset="0"/>
                <a:ea typeface="Calibri" panose="020F0502020204030204" pitchFamily="34" charset="0"/>
                <a:cs typeface="Calibri" panose="020F0502020204030204" pitchFamily="34" charset="0"/>
              </a:rPr>
              <a:t> </a:t>
            </a:r>
          </a:p>
          <a:p>
            <a:r>
              <a:rPr lang="en-GB" sz="1400" dirty="0">
                <a:effectLst/>
                <a:latin typeface="Calibri" panose="020F0502020204030204" pitchFamily="34" charset="0"/>
                <a:ea typeface="Calibri" panose="020F0502020204030204" pitchFamily="34" charset="0"/>
                <a:cs typeface="Calibri" panose="020F0502020204030204" pitchFamily="34" charset="0"/>
              </a:rPr>
              <a:t>The sun shines in the morning</a:t>
            </a:r>
          </a:p>
          <a:p>
            <a:r>
              <a:rPr lang="en-GB" sz="1400" dirty="0">
                <a:effectLst/>
                <a:latin typeface="Calibri" panose="020F0502020204030204" pitchFamily="34" charset="0"/>
                <a:ea typeface="Calibri" panose="020F0502020204030204" pitchFamily="34" charset="0"/>
                <a:cs typeface="Calibri" panose="020F0502020204030204" pitchFamily="34" charset="0"/>
              </a:rPr>
              <a:t>and the charming girl runs.</a:t>
            </a:r>
          </a:p>
          <a:p>
            <a:r>
              <a:rPr lang="en-GB" sz="1400" dirty="0">
                <a:effectLst/>
                <a:latin typeface="Calibri" panose="020F0502020204030204" pitchFamily="34" charset="0"/>
                <a:ea typeface="Calibri" panose="020F0502020204030204" pitchFamily="34" charset="0"/>
                <a:cs typeface="Calibri" panose="020F0502020204030204" pitchFamily="34" charset="0"/>
              </a:rPr>
              <a:t>She shows me her famous laugh</a:t>
            </a:r>
          </a:p>
          <a:p>
            <a:r>
              <a:rPr lang="en-GB" sz="1400" dirty="0">
                <a:effectLst/>
                <a:latin typeface="Calibri" panose="020F0502020204030204" pitchFamily="34" charset="0"/>
                <a:ea typeface="Calibri" panose="020F0502020204030204" pitchFamily="34" charset="0"/>
                <a:cs typeface="Calibri" panose="020F0502020204030204" pitchFamily="34" charset="0"/>
              </a:rPr>
              <a:t>that knows a lot of people.</a:t>
            </a:r>
          </a:p>
          <a:p>
            <a:r>
              <a:rPr lang="en-GB" sz="1400" dirty="0">
                <a:effectLst/>
                <a:latin typeface="Calibri" panose="020F0502020204030204" pitchFamily="34" charset="0"/>
                <a:ea typeface="Calibri" panose="020F0502020204030204" pitchFamily="34" charset="0"/>
                <a:cs typeface="Calibri" panose="020F0502020204030204" pitchFamily="34" charset="0"/>
              </a:rPr>
              <a:t> </a:t>
            </a:r>
          </a:p>
          <a:p>
            <a:r>
              <a:rPr lang="en-GB" sz="1400" dirty="0">
                <a:effectLst/>
                <a:latin typeface="Calibri" panose="020F0502020204030204" pitchFamily="34" charset="0"/>
                <a:ea typeface="Calibri" panose="020F0502020204030204" pitchFamily="34" charset="0"/>
                <a:cs typeface="Calibri" panose="020F0502020204030204" pitchFamily="34" charset="0"/>
              </a:rPr>
              <a:t>The warmth comes at midday.</a:t>
            </a:r>
          </a:p>
          <a:p>
            <a:r>
              <a:rPr lang="en-GB" sz="1400" dirty="0">
                <a:effectLst/>
                <a:latin typeface="Calibri" panose="020F0502020204030204" pitchFamily="34" charset="0"/>
                <a:ea typeface="Calibri" panose="020F0502020204030204" pitchFamily="34" charset="0"/>
                <a:cs typeface="Calibri" panose="020F0502020204030204" pitchFamily="34" charset="0"/>
              </a:rPr>
              <a:t>While we're running through the field.</a:t>
            </a:r>
          </a:p>
          <a:p>
            <a:r>
              <a:rPr lang="en-GB" sz="1400" dirty="0">
                <a:effectLst/>
                <a:latin typeface="Calibri" panose="020F0502020204030204" pitchFamily="34" charset="0"/>
                <a:ea typeface="Calibri" panose="020F0502020204030204" pitchFamily="34" charset="0"/>
                <a:cs typeface="Calibri" panose="020F0502020204030204" pitchFamily="34" charset="0"/>
              </a:rPr>
              <a:t>Despite it she gives me her coat.</a:t>
            </a:r>
          </a:p>
          <a:p>
            <a:r>
              <a:rPr lang="en-GB" sz="1400" dirty="0">
                <a:effectLst/>
                <a:latin typeface="Calibri" panose="020F0502020204030204" pitchFamily="34" charset="0"/>
                <a:ea typeface="Calibri" panose="020F0502020204030204" pitchFamily="34" charset="0"/>
                <a:cs typeface="Calibri" panose="020F0502020204030204" pitchFamily="34" charset="0"/>
              </a:rPr>
              <a:t>So that I don't get a cold.</a:t>
            </a:r>
          </a:p>
        </p:txBody>
      </p:sp>
      <p:sp>
        <p:nvSpPr>
          <p:cNvPr id="14" name="TextBox 13">
            <a:extLst>
              <a:ext uri="{FF2B5EF4-FFF2-40B4-BE49-F238E27FC236}">
                <a16:creationId xmlns:a16="http://schemas.microsoft.com/office/drawing/2014/main" id="{1BCDD059-AD17-BE52-17FD-C2E7CB2F65E5}"/>
              </a:ext>
            </a:extLst>
          </p:cNvPr>
          <p:cNvSpPr txBox="1"/>
          <p:nvPr/>
        </p:nvSpPr>
        <p:spPr>
          <a:xfrm>
            <a:off x="6437680" y="4461550"/>
            <a:ext cx="3201890" cy="2031325"/>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Calibri" panose="020F0502020204030204" pitchFamily="34" charset="0"/>
              </a:rPr>
              <a:t>Colours explode throughout the Sky</a:t>
            </a:r>
          </a:p>
          <a:p>
            <a:r>
              <a:rPr lang="en-GB" sz="1400" dirty="0">
                <a:effectLst/>
                <a:latin typeface="Calibri" panose="020F0502020204030204" pitchFamily="34" charset="0"/>
                <a:ea typeface="Calibri" panose="020F0502020204030204" pitchFamily="34" charset="0"/>
                <a:cs typeface="Calibri" panose="020F0502020204030204" pitchFamily="34" charset="0"/>
              </a:rPr>
              <a:t>We sit on the grass under the light</a:t>
            </a:r>
          </a:p>
          <a:p>
            <a:r>
              <a:rPr lang="en-GB" sz="1400" dirty="0">
                <a:effectLst/>
                <a:latin typeface="Calibri" panose="020F0502020204030204" pitchFamily="34" charset="0"/>
                <a:ea typeface="Calibri" panose="020F0502020204030204" pitchFamily="34" charset="0"/>
                <a:cs typeface="Calibri" panose="020F0502020204030204" pitchFamily="34" charset="0"/>
              </a:rPr>
              <a:t>Her head on my heart while we talk</a:t>
            </a:r>
          </a:p>
          <a:p>
            <a:r>
              <a:rPr lang="en-GB" sz="1400" dirty="0">
                <a:effectLst/>
                <a:latin typeface="Calibri" panose="020F0502020204030204" pitchFamily="34" charset="0"/>
                <a:ea typeface="Calibri" panose="020F0502020204030204" pitchFamily="34" charset="0"/>
                <a:cs typeface="Calibri" panose="020F0502020204030204" pitchFamily="34" charset="0"/>
              </a:rPr>
              <a:t>Then she sings me her poem</a:t>
            </a:r>
          </a:p>
          <a:p>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en-GB" sz="1400" dirty="0">
                <a:effectLst/>
                <a:latin typeface="Calibri" panose="020F0502020204030204" pitchFamily="34" charset="0"/>
                <a:ea typeface="Calibri" panose="020F0502020204030204" pitchFamily="34" charset="0"/>
                <a:cs typeface="Calibri" panose="020F0502020204030204" pitchFamily="34" charset="0"/>
              </a:rPr>
              <a:t>Although the sun sets</a:t>
            </a:r>
          </a:p>
          <a:p>
            <a:r>
              <a:rPr lang="en-GB" sz="1400" dirty="0">
                <a:effectLst/>
                <a:latin typeface="Calibri" panose="020F0502020204030204" pitchFamily="34" charset="0"/>
                <a:ea typeface="Calibri" panose="020F0502020204030204" pitchFamily="34" charset="0"/>
                <a:cs typeface="Calibri" panose="020F0502020204030204" pitchFamily="34" charset="0"/>
              </a:rPr>
              <a:t>My hands grow clammy</a:t>
            </a:r>
          </a:p>
          <a:p>
            <a:r>
              <a:rPr lang="en-GB" sz="1400" dirty="0">
                <a:effectLst/>
                <a:latin typeface="Calibri" panose="020F0502020204030204" pitchFamily="34" charset="0"/>
                <a:ea typeface="Calibri" panose="020F0502020204030204" pitchFamily="34" charset="0"/>
                <a:cs typeface="Calibri" panose="020F0502020204030204" pitchFamily="34" charset="0"/>
              </a:rPr>
              <a:t>We entertain ourselves for hours</a:t>
            </a:r>
          </a:p>
          <a:p>
            <a:r>
              <a:rPr lang="en-GB" sz="1400" dirty="0">
                <a:effectLst/>
                <a:latin typeface="Calibri" panose="020F0502020204030204" pitchFamily="34" charset="0"/>
                <a:ea typeface="Calibri" panose="020F0502020204030204" pitchFamily="34" charset="0"/>
                <a:cs typeface="Calibri" panose="020F0502020204030204" pitchFamily="34" charset="0"/>
              </a:rPr>
              <a:t>And her eye lights </a:t>
            </a:r>
          </a:p>
        </p:txBody>
      </p:sp>
    </p:spTree>
    <p:extLst>
      <p:ext uri="{BB962C8B-B14F-4D97-AF65-F5344CB8AC3E}">
        <p14:creationId xmlns:p14="http://schemas.microsoft.com/office/powerpoint/2010/main" val="1506163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84C04-69DE-F2EE-C069-C35F43D530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C35930-0DFA-30A6-E932-DF6E12FA23C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FE80F6F-FD42-E765-27BF-6148ED76A1B1}"/>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C5593A8E-C7C6-B24B-DC36-C3102110E1EA}"/>
              </a:ext>
            </a:extLst>
          </p:cNvPr>
          <p:cNvPicPr>
            <a:picLocks noChangeAspect="1"/>
          </p:cNvPicPr>
          <p:nvPr/>
        </p:nvPicPr>
        <p:blipFill>
          <a:blip r:embed="rId2"/>
          <a:srcRect b="8417"/>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B48D8492-5CB1-36E4-3440-16C8E4B7FAFB}"/>
              </a:ext>
            </a:extLst>
          </p:cNvPr>
          <p:cNvSpPr txBox="1"/>
          <p:nvPr/>
        </p:nvSpPr>
        <p:spPr>
          <a:xfrm>
            <a:off x="2870510" y="335001"/>
            <a:ext cx="6205652" cy="646331"/>
          </a:xfrm>
          <a:prstGeom prst="rect">
            <a:avLst/>
          </a:prstGeom>
          <a:noFill/>
        </p:spPr>
        <p:txBody>
          <a:bodyPr wrap="square">
            <a:spAutoFit/>
          </a:bodyPr>
          <a:lstStyle/>
          <a:p>
            <a:pPr algn="ctr"/>
            <a:r>
              <a:rPr lang="en-GB" sz="3600" dirty="0">
                <a:latin typeface="Avenir Next LT Pro" panose="020B0504020202020204" pitchFamily="34" charset="0"/>
                <a:cs typeface="Cavolini" panose="03000502040302020204" pitchFamily="66" charset="0"/>
              </a:rPr>
              <a:t>What our judges thought…</a:t>
            </a:r>
            <a:endParaRPr lang="en-GB" sz="3600" dirty="0">
              <a:latin typeface="Avenir Next LT Pro" panose="020B0504020202020204" pitchFamily="34" charset="0"/>
            </a:endParaRPr>
          </a:p>
        </p:txBody>
      </p:sp>
      <p:sp>
        <p:nvSpPr>
          <p:cNvPr id="4" name="Thought Bubble: Cloud 3">
            <a:extLst>
              <a:ext uri="{FF2B5EF4-FFF2-40B4-BE49-F238E27FC236}">
                <a16:creationId xmlns:a16="http://schemas.microsoft.com/office/drawing/2014/main" id="{B508FF12-1084-217B-D230-907C6346D404}"/>
              </a:ext>
            </a:extLst>
          </p:cNvPr>
          <p:cNvSpPr/>
          <p:nvPr/>
        </p:nvSpPr>
        <p:spPr>
          <a:xfrm>
            <a:off x="243968" y="1086548"/>
            <a:ext cx="5841383" cy="3574662"/>
          </a:xfrm>
          <a:prstGeom prst="cloudCallout">
            <a:avLst>
              <a:gd name="adj1" fmla="val 79538"/>
              <a:gd name="adj2" fmla="val -39633"/>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7BCFC9E-18FC-73BD-2077-97A2257D5826}"/>
              </a:ext>
            </a:extLst>
          </p:cNvPr>
          <p:cNvSpPr txBox="1"/>
          <p:nvPr/>
        </p:nvSpPr>
        <p:spPr>
          <a:xfrm>
            <a:off x="991793" y="1731364"/>
            <a:ext cx="4006660" cy="2822952"/>
          </a:xfrm>
          <a:prstGeom prst="rect">
            <a:avLst/>
          </a:prstGeom>
          <a:noFill/>
        </p:spPr>
        <p:txBody>
          <a:bodyPr wrap="square" rtlCol="0">
            <a:spAutoFit/>
          </a:bodyPr>
          <a:lstStyle/>
          <a:p>
            <a:pPr>
              <a:lnSpc>
                <a:spcPct val="107000"/>
              </a:lnSpc>
              <a:spcAft>
                <a:spcPts val="800"/>
              </a:spcAft>
            </a:pPr>
            <a:r>
              <a:rPr lang="en-GB" sz="1400" i="1" dirty="0">
                <a:latin typeface="Calibri" panose="020F0502020204030204" pitchFamily="34" charset="0"/>
                <a:ea typeface="Calibri" panose="020F0502020204030204" pitchFamily="34" charset="0"/>
                <a:cs typeface="Times New Roman" panose="02020603050405020304" pitchFamily="18" charset="0"/>
              </a:rPr>
              <a:t>It is nice reading this poem and listening to it sung in a Gulf variety of Arabic. Although, it can be viewed as a song for very young children, I liked the fact that the student chose it because of the nostalgic feeling it gives them and how it reminds them of their homeland and their early childhood days. Beautiful song!</a:t>
            </a:r>
          </a:p>
          <a:p>
            <a:pPr>
              <a:lnSpc>
                <a:spcPct val="107000"/>
              </a:lnSpc>
              <a:spcAft>
                <a:spcPts val="800"/>
              </a:spcAft>
            </a:pPr>
            <a:r>
              <a:rPr lang="en-GB" sz="1400" i="1" dirty="0">
                <a:latin typeface="Calibri" panose="020F0502020204030204" pitchFamily="34" charset="0"/>
                <a:ea typeface="Calibri" panose="020F0502020204030204" pitchFamily="34" charset="0"/>
                <a:cs typeface="Times New Roman" panose="02020603050405020304" pitchFamily="18" charset="0"/>
              </a:rPr>
              <a:t>—</a:t>
            </a:r>
            <a:r>
              <a:rPr lang="pt-PT" sz="1400" dirty="0">
                <a:latin typeface="Calibri" panose="020F0502020204030204" pitchFamily="34" charset="0"/>
                <a:ea typeface="Calibri" panose="020F0502020204030204" pitchFamily="34" charset="0"/>
                <a:cs typeface="Times New Roman" panose="02020603050405020304" pitchFamily="18" charset="0"/>
              </a:rPr>
              <a:t>Rasha Soliman, Professor in Arabic Pedagogy and Linguistics at the University of Leeds, on 	Diala Ahmed’s entry</a:t>
            </a:r>
          </a:p>
          <a:p>
            <a:pPr>
              <a:lnSpc>
                <a:spcPct val="107000"/>
              </a:lnSpc>
              <a:spcAft>
                <a:spcPts val="800"/>
              </a:spcAft>
            </a:pP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hought Bubble: Cloud 11">
            <a:extLst>
              <a:ext uri="{FF2B5EF4-FFF2-40B4-BE49-F238E27FC236}">
                <a16:creationId xmlns:a16="http://schemas.microsoft.com/office/drawing/2014/main" id="{E8A5D33A-8D45-A30B-D144-268C11252453}"/>
              </a:ext>
            </a:extLst>
          </p:cNvPr>
          <p:cNvSpPr/>
          <p:nvPr/>
        </p:nvSpPr>
        <p:spPr>
          <a:xfrm>
            <a:off x="4750420" y="3184099"/>
            <a:ext cx="7197612" cy="3467565"/>
          </a:xfrm>
          <a:prstGeom prst="cloudCallout">
            <a:avLst>
              <a:gd name="adj1" fmla="val -71733"/>
              <a:gd name="adj2" fmla="val 20461"/>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D3CD87C4-0562-94C6-3432-290DE4A78DE4}"/>
              </a:ext>
            </a:extLst>
          </p:cNvPr>
          <p:cNvSpPr txBox="1"/>
          <p:nvPr/>
        </p:nvSpPr>
        <p:spPr>
          <a:xfrm>
            <a:off x="5670252" y="3621662"/>
            <a:ext cx="5912162" cy="2592441"/>
          </a:xfrm>
          <a:prstGeom prst="rect">
            <a:avLst/>
          </a:prstGeom>
          <a:noFill/>
        </p:spPr>
        <p:txBody>
          <a:bodyPr wrap="square" rtlCol="0">
            <a:spAutoFit/>
          </a:bodyPr>
          <a:lstStyle/>
          <a:p>
            <a:pPr>
              <a:lnSpc>
                <a:spcPct val="107000"/>
              </a:lnSpc>
              <a:spcAft>
                <a:spcPts val="800"/>
              </a:spcAft>
            </a:pPr>
            <a:r>
              <a:rPr lang="en-GB" sz="1400" i="1" dirty="0">
                <a:latin typeface="Calibri" panose="020F0502020204030204" pitchFamily="34" charset="0"/>
                <a:ea typeface="Calibri" panose="020F0502020204030204" pitchFamily="34" charset="0"/>
                <a:cs typeface="Times New Roman" panose="02020603050405020304" pitchFamily="18" charset="0"/>
              </a:rPr>
              <a:t>Reading the submissions of poems in Spanish has been such a heart-warming experience. This is a beautiful collection showcasing the amazing creativity of the young people of Leeds. Very impressive entries proving that they live in a truly multilingual city with a thirst and knowledge for languages and such a joy that we can work with different institutions across the city to celebrate languages through poetry!</a:t>
            </a:r>
          </a:p>
          <a:p>
            <a:pPr>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 Bettina Hermoso-Gomez, </a:t>
            </a:r>
            <a:r>
              <a:rPr lang="en-GB" sz="1400" dirty="0">
                <a:latin typeface="Calibri" panose="020F0502020204030204" pitchFamily="34" charset="0"/>
                <a:ea typeface="Calibri" panose="020F0502020204030204" pitchFamily="34" charset="0"/>
                <a:cs typeface="Calibri" panose="020F0502020204030204" pitchFamily="34" charset="0"/>
              </a:rPr>
              <a:t>Lecturer in Spanish at the University of 	Leeds, and Director of Routes into Languages Yorkshire 	and The Humber</a:t>
            </a:r>
            <a:endParaRPr lang="pt-PT" sz="14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7938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A6AFA-389C-6D56-4ECF-0D28F94D38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5CEF7E-1FC3-8E46-7D9A-3047C3D6419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B74F8C9-C20A-7E99-2919-8D8E1225A183}"/>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6AD54473-89E9-8B2E-0A53-FB3600A3EF84}"/>
              </a:ext>
            </a:extLst>
          </p:cNvPr>
          <p:cNvPicPr>
            <a:picLocks noChangeAspect="1"/>
          </p:cNvPicPr>
          <p:nvPr/>
        </p:nvPicPr>
        <p:blipFill>
          <a:blip r:embed="rId2"/>
          <a:srcRect b="8417"/>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4987BBDB-C3F7-D063-35AD-5F36DA7ADBB6}"/>
              </a:ext>
            </a:extLst>
          </p:cNvPr>
          <p:cNvSpPr txBox="1"/>
          <p:nvPr/>
        </p:nvSpPr>
        <p:spPr>
          <a:xfrm>
            <a:off x="2870510" y="335001"/>
            <a:ext cx="6205652" cy="646331"/>
          </a:xfrm>
          <a:prstGeom prst="rect">
            <a:avLst/>
          </a:prstGeom>
          <a:noFill/>
        </p:spPr>
        <p:txBody>
          <a:bodyPr wrap="square">
            <a:spAutoFit/>
          </a:bodyPr>
          <a:lstStyle/>
          <a:p>
            <a:pPr algn="ctr"/>
            <a:r>
              <a:rPr lang="en-GB" sz="3600" dirty="0">
                <a:latin typeface="Avenir Next LT Pro" panose="020B0504020202020204" pitchFamily="34" charset="0"/>
                <a:cs typeface="Cavolini" panose="03000502040302020204" pitchFamily="66" charset="0"/>
              </a:rPr>
              <a:t>What our judges thought…</a:t>
            </a:r>
            <a:endParaRPr lang="en-GB" sz="3600" dirty="0">
              <a:latin typeface="Avenir Next LT Pro" panose="020B0504020202020204" pitchFamily="34" charset="0"/>
            </a:endParaRPr>
          </a:p>
        </p:txBody>
      </p:sp>
      <p:sp>
        <p:nvSpPr>
          <p:cNvPr id="4" name="Thought Bubble: Cloud 3">
            <a:extLst>
              <a:ext uri="{FF2B5EF4-FFF2-40B4-BE49-F238E27FC236}">
                <a16:creationId xmlns:a16="http://schemas.microsoft.com/office/drawing/2014/main" id="{06C7DDAD-6669-9EF1-8271-1462D1E2F448}"/>
              </a:ext>
            </a:extLst>
          </p:cNvPr>
          <p:cNvSpPr/>
          <p:nvPr/>
        </p:nvSpPr>
        <p:spPr>
          <a:xfrm>
            <a:off x="1331562" y="1345067"/>
            <a:ext cx="8129239" cy="4760120"/>
          </a:xfrm>
          <a:prstGeom prst="cloudCallout">
            <a:avLst>
              <a:gd name="adj1" fmla="val 62843"/>
              <a:gd name="adj2" fmla="val 46277"/>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CB2DFB2D-C583-0176-EFF7-47603903D8DE}"/>
              </a:ext>
            </a:extLst>
          </p:cNvPr>
          <p:cNvSpPr txBox="1"/>
          <p:nvPr/>
        </p:nvSpPr>
        <p:spPr>
          <a:xfrm>
            <a:off x="2535894" y="2253088"/>
            <a:ext cx="5912162" cy="2950872"/>
          </a:xfrm>
          <a:prstGeom prst="rect">
            <a:avLst/>
          </a:prstGeom>
          <a:noFill/>
        </p:spPr>
        <p:txBody>
          <a:bodyPr wrap="square" rtlCol="0">
            <a:spAutoFit/>
          </a:bodyPr>
          <a:lstStyle/>
          <a:p>
            <a:pPr>
              <a:lnSpc>
                <a:spcPct val="107000"/>
              </a:lnSpc>
              <a:spcAft>
                <a:spcPts val="800"/>
              </a:spcAft>
            </a:pPr>
            <a:r>
              <a:rPr lang="en-GB" sz="1400" i="1" dirty="0">
                <a:effectLst/>
                <a:latin typeface="Calibri" panose="020F0502020204030204" pitchFamily="34" charset="0"/>
                <a:ea typeface="Calibri" panose="020F0502020204030204" pitchFamily="34" charset="0"/>
                <a:cs typeface="Times New Roman" panose="02020603050405020304" pitchFamily="18" charset="0"/>
              </a:rPr>
              <a:t>As a judge for the Mother Tongue, Other Tongue competition, I am constantly amazed and inspired by the incredible talent, creativity, and cultural depth that these young writers bring to their poetry. It’s a real privilege to see young people expressing themselves in a language close to their hearts or venturing into a new language with courage and imagination. This competition not only celebrates linguistic diversity but also fosters a profound respect for different cultures. It encourages children to find their unique voices and 	connect with others through words. Being part of this competition is a truly 		meaningful and rewarding experience, showing us all how 	language can bring people together and inspire us.</a:t>
            </a:r>
          </a:p>
          <a:p>
            <a:pPr>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a:t>
            </a:r>
            <a:r>
              <a:rPr lang="pt-PT" sz="1400" dirty="0">
                <a:latin typeface="Calibri" panose="020F0502020204030204" pitchFamily="34" charset="0"/>
                <a:ea typeface="Calibri" panose="020F0502020204030204" pitchFamily="34" charset="0"/>
                <a:cs typeface="Times New Roman" panose="02020603050405020304" pitchFamily="18" charset="0"/>
              </a:rPr>
              <a:t>Sofia Martinho, Director of Camões Centre for Portuguese Language at the University of Leeds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688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B06F9-54B4-91AF-3B73-9696B8E94E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E6B27E-90DD-EE80-50C9-BE8B617469B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3AE2C67-3249-0698-40E9-D2CB96DC87E0}"/>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22DC3744-2712-7945-134D-4D066C4C32A1}"/>
              </a:ext>
            </a:extLst>
          </p:cNvPr>
          <p:cNvPicPr>
            <a:picLocks noChangeAspect="1"/>
          </p:cNvPicPr>
          <p:nvPr/>
        </p:nvPicPr>
        <p:blipFill>
          <a:blip r:embed="rId2"/>
          <a:srcRect b="7452"/>
          <a:stretch/>
        </p:blipFill>
        <p:spPr>
          <a:xfrm>
            <a:off x="0" y="1390"/>
            <a:ext cx="12192000" cy="6856610"/>
          </a:xfrm>
          <a:prstGeom prst="rect">
            <a:avLst/>
          </a:prstGeom>
        </p:spPr>
      </p:pic>
      <p:sp>
        <p:nvSpPr>
          <p:cNvPr id="11" name="Oval 10">
            <a:extLst>
              <a:ext uri="{FF2B5EF4-FFF2-40B4-BE49-F238E27FC236}">
                <a16:creationId xmlns:a16="http://schemas.microsoft.com/office/drawing/2014/main" id="{55E68328-44D2-1A0A-D9DF-BDF29B1160C2}"/>
              </a:ext>
            </a:extLst>
          </p:cNvPr>
          <p:cNvSpPr/>
          <p:nvPr/>
        </p:nvSpPr>
        <p:spPr>
          <a:xfrm>
            <a:off x="1717286" y="1491178"/>
            <a:ext cx="8374567" cy="4043905"/>
          </a:xfrm>
          <a:prstGeom prst="ellipse">
            <a:avLst/>
          </a:prstGeom>
          <a:solidFill>
            <a:schemeClr val="accent6">
              <a:lumMod val="20000"/>
              <a:lumOff val="80000"/>
            </a:schemeClr>
          </a:solidFill>
          <a:ln>
            <a:solidFill>
              <a:schemeClr val="accent6">
                <a:lumMod val="20000"/>
                <a:lumOff val="80000"/>
              </a:schemeClr>
            </a:solid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D07F4EE-4BBC-5599-99B9-9605ACF81D1E}"/>
              </a:ext>
            </a:extLst>
          </p:cNvPr>
          <p:cNvSpPr txBox="1"/>
          <p:nvPr/>
        </p:nvSpPr>
        <p:spPr>
          <a:xfrm>
            <a:off x="2961725" y="365125"/>
            <a:ext cx="6094140" cy="830997"/>
          </a:xfrm>
          <a:prstGeom prst="rect">
            <a:avLst/>
          </a:prstGeom>
          <a:noFill/>
        </p:spPr>
        <p:txBody>
          <a:bodyPr wrap="square">
            <a:spAutoFit/>
          </a:bodyPr>
          <a:lstStyle/>
          <a:p>
            <a:pPr algn="ctr"/>
            <a:r>
              <a:rPr lang="en-GB" sz="2400" dirty="0">
                <a:latin typeface="Avenir Next LT Pro" panose="020B0504020202020204" pitchFamily="34" charset="0"/>
                <a:cs typeface="Cavolini" panose="03000502040302020204" pitchFamily="66" charset="0"/>
              </a:rPr>
              <a:t>Thank you to all schools </a:t>
            </a:r>
          </a:p>
          <a:p>
            <a:pPr algn="ctr"/>
            <a:r>
              <a:rPr lang="en-GB" sz="2400" dirty="0">
                <a:latin typeface="Avenir Next LT Pro" panose="020B0504020202020204" pitchFamily="34" charset="0"/>
                <a:cs typeface="Cavolini" panose="03000502040302020204" pitchFamily="66" charset="0"/>
              </a:rPr>
              <a:t>who participated:</a:t>
            </a:r>
            <a:endParaRPr lang="en-GB" sz="1800" dirty="0">
              <a:latin typeface="Avenir Next LT Pro" panose="020B0504020202020204" pitchFamily="34" charset="0"/>
            </a:endParaRPr>
          </a:p>
        </p:txBody>
      </p:sp>
      <p:sp>
        <p:nvSpPr>
          <p:cNvPr id="12" name="TextBox 11">
            <a:extLst>
              <a:ext uri="{FF2B5EF4-FFF2-40B4-BE49-F238E27FC236}">
                <a16:creationId xmlns:a16="http://schemas.microsoft.com/office/drawing/2014/main" id="{91E361A8-4CAF-0EEE-4887-29FB5CCF1E20}"/>
              </a:ext>
            </a:extLst>
          </p:cNvPr>
          <p:cNvSpPr txBox="1"/>
          <p:nvPr/>
        </p:nvSpPr>
        <p:spPr>
          <a:xfrm>
            <a:off x="6090569" y="3679199"/>
            <a:ext cx="2014654" cy="1200329"/>
          </a:xfrm>
          <a:prstGeom prst="rect">
            <a:avLst/>
          </a:prstGeom>
          <a:noFill/>
        </p:spPr>
        <p:txBody>
          <a:bodyPr wrap="square" rtlCol="0">
            <a:spAutoFit/>
          </a:bodyPr>
          <a:lstStyle/>
          <a:p>
            <a:pPr algn="ct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Nicholas Breakspear Catholic School</a:t>
            </a:r>
          </a:p>
          <a:p>
            <a:endParaRPr lang="en-GB" dirty="0"/>
          </a:p>
        </p:txBody>
      </p:sp>
      <p:sp>
        <p:nvSpPr>
          <p:cNvPr id="13" name="TextBox 12">
            <a:extLst>
              <a:ext uri="{FF2B5EF4-FFF2-40B4-BE49-F238E27FC236}">
                <a16:creationId xmlns:a16="http://schemas.microsoft.com/office/drawing/2014/main" id="{EA13D7D6-474C-367C-6288-9560E1D156E6}"/>
              </a:ext>
            </a:extLst>
          </p:cNvPr>
          <p:cNvSpPr txBox="1"/>
          <p:nvPr/>
        </p:nvSpPr>
        <p:spPr>
          <a:xfrm>
            <a:off x="5044215" y="1884776"/>
            <a:ext cx="2014654" cy="923330"/>
          </a:xfrm>
          <a:prstGeom prst="rect">
            <a:avLst/>
          </a:prstGeom>
          <a:noFill/>
        </p:spPr>
        <p:txBody>
          <a:bodyPr wrap="square" rtlCol="0">
            <a:spAutoFit/>
          </a:bodyPr>
          <a:lstStyle/>
          <a:p>
            <a:pPr algn="ctr"/>
            <a:r>
              <a:rPr lang="en-GB" dirty="0">
                <a:latin typeface="Avenir Next LT Pro" panose="020B0504020202020204" pitchFamily="34" charset="0"/>
              </a:rPr>
              <a:t>Horizon Community College</a:t>
            </a:r>
          </a:p>
        </p:txBody>
      </p:sp>
      <p:sp>
        <p:nvSpPr>
          <p:cNvPr id="14" name="TextBox 13">
            <a:extLst>
              <a:ext uri="{FF2B5EF4-FFF2-40B4-BE49-F238E27FC236}">
                <a16:creationId xmlns:a16="http://schemas.microsoft.com/office/drawing/2014/main" id="{8F190D19-E6B5-15E8-1AD3-911D847FC62E}"/>
              </a:ext>
            </a:extLst>
          </p:cNvPr>
          <p:cNvSpPr txBox="1"/>
          <p:nvPr/>
        </p:nvSpPr>
        <p:spPr>
          <a:xfrm>
            <a:off x="7313560" y="2688825"/>
            <a:ext cx="2014654" cy="1064650"/>
          </a:xfrm>
          <a:prstGeom prst="rect">
            <a:avLst/>
          </a:prstGeom>
          <a:noFill/>
        </p:spPr>
        <p:txBody>
          <a:bodyPr wrap="square" rtlCol="0">
            <a:spAutoFit/>
          </a:bodyPr>
          <a:lstStyle/>
          <a:p>
            <a:pPr algn="ctr">
              <a:lnSpc>
                <a:spcPct val="107000"/>
              </a:lnSpc>
              <a:spcAft>
                <a:spcPts val="800"/>
              </a:spcAft>
            </a:pP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St Margaret’s Primary School</a:t>
            </a:r>
          </a:p>
          <a:p>
            <a:endParaRPr lang="en-GB" dirty="0"/>
          </a:p>
        </p:txBody>
      </p:sp>
      <p:sp>
        <p:nvSpPr>
          <p:cNvPr id="15" name="TextBox 14">
            <a:extLst>
              <a:ext uri="{FF2B5EF4-FFF2-40B4-BE49-F238E27FC236}">
                <a16:creationId xmlns:a16="http://schemas.microsoft.com/office/drawing/2014/main" id="{2DFCBFF8-CDB9-46F0-7D7F-BE53DDF05D52}"/>
              </a:ext>
            </a:extLst>
          </p:cNvPr>
          <p:cNvSpPr txBox="1"/>
          <p:nvPr/>
        </p:nvSpPr>
        <p:spPr>
          <a:xfrm>
            <a:off x="2610461" y="2448480"/>
            <a:ext cx="2014654" cy="1064650"/>
          </a:xfrm>
          <a:prstGeom prst="rect">
            <a:avLst/>
          </a:prstGeom>
          <a:noFill/>
        </p:spPr>
        <p:txBody>
          <a:bodyPr wrap="square" rtlCol="0">
            <a:spAutoFit/>
          </a:bodyPr>
          <a:lstStyle/>
          <a:p>
            <a:pPr algn="ctr">
              <a:lnSpc>
                <a:spcPct val="107000"/>
              </a:lnSpc>
              <a:spcAft>
                <a:spcPts val="800"/>
              </a:spcAft>
            </a:pP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Leeds City Academy</a:t>
            </a:r>
          </a:p>
          <a:p>
            <a:endParaRPr lang="en-GB" dirty="0"/>
          </a:p>
        </p:txBody>
      </p:sp>
      <p:sp>
        <p:nvSpPr>
          <p:cNvPr id="16" name="TextBox 15">
            <a:extLst>
              <a:ext uri="{FF2B5EF4-FFF2-40B4-BE49-F238E27FC236}">
                <a16:creationId xmlns:a16="http://schemas.microsoft.com/office/drawing/2014/main" id="{BAC3BD1D-637F-1188-061E-B86E13A050F4}"/>
              </a:ext>
            </a:extLst>
          </p:cNvPr>
          <p:cNvSpPr txBox="1"/>
          <p:nvPr/>
        </p:nvSpPr>
        <p:spPr>
          <a:xfrm>
            <a:off x="3402124" y="3948569"/>
            <a:ext cx="2014654" cy="1064650"/>
          </a:xfrm>
          <a:prstGeom prst="rect">
            <a:avLst/>
          </a:prstGeom>
          <a:noFill/>
        </p:spPr>
        <p:txBody>
          <a:bodyPr wrap="square" rtlCol="0">
            <a:spAutoFit/>
          </a:bodyPr>
          <a:lstStyle/>
          <a:p>
            <a:pPr algn="ctr">
              <a:lnSpc>
                <a:spcPct val="107000"/>
              </a:lnSpc>
              <a:spcAft>
                <a:spcPts val="800"/>
              </a:spcAft>
            </a:pP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Rochdale Sixth Form College</a:t>
            </a:r>
          </a:p>
          <a:p>
            <a:endParaRPr lang="en-GB" dirty="0"/>
          </a:p>
        </p:txBody>
      </p:sp>
    </p:spTree>
    <p:extLst>
      <p:ext uri="{BB962C8B-B14F-4D97-AF65-F5344CB8AC3E}">
        <p14:creationId xmlns:p14="http://schemas.microsoft.com/office/powerpoint/2010/main" val="3587459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56291-C4E7-2E42-4F0A-D1635916AC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79D218-13A2-BA04-0DD3-22C5E7FF32D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B0EDF1C-0123-F619-E84D-F2531B938BD2}"/>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33A36397-AD8C-6609-AB0D-85BD06901495}"/>
              </a:ext>
            </a:extLst>
          </p:cNvPr>
          <p:cNvPicPr>
            <a:picLocks noChangeAspect="1"/>
          </p:cNvPicPr>
          <p:nvPr/>
        </p:nvPicPr>
        <p:blipFill>
          <a:blip r:embed="rId2"/>
          <a:srcRect b="7452"/>
          <a:stretch/>
        </p:blipFill>
        <p:spPr>
          <a:xfrm>
            <a:off x="0" y="1390"/>
            <a:ext cx="12192000" cy="6856610"/>
          </a:xfrm>
          <a:prstGeom prst="rect">
            <a:avLst/>
          </a:prstGeom>
        </p:spPr>
      </p:pic>
      <p:sp>
        <p:nvSpPr>
          <p:cNvPr id="7" name="TextBox 6">
            <a:extLst>
              <a:ext uri="{FF2B5EF4-FFF2-40B4-BE49-F238E27FC236}">
                <a16:creationId xmlns:a16="http://schemas.microsoft.com/office/drawing/2014/main" id="{81AB8037-D981-6392-16E7-3AAD0D8C4F23}"/>
              </a:ext>
            </a:extLst>
          </p:cNvPr>
          <p:cNvSpPr txBox="1"/>
          <p:nvPr/>
        </p:nvSpPr>
        <p:spPr>
          <a:xfrm>
            <a:off x="3048930" y="365125"/>
            <a:ext cx="6094140" cy="954107"/>
          </a:xfrm>
          <a:prstGeom prst="rect">
            <a:avLst/>
          </a:prstGeom>
          <a:noFill/>
        </p:spPr>
        <p:txBody>
          <a:bodyPr wrap="square">
            <a:spAutoFit/>
          </a:bodyPr>
          <a:lstStyle/>
          <a:p>
            <a:pPr algn="ctr"/>
            <a:r>
              <a:rPr lang="en-GB" sz="2800" dirty="0">
                <a:latin typeface="Avenir Next LT Pro" panose="020B0504020202020204" pitchFamily="34" charset="0"/>
                <a:cs typeface="Cavolini" panose="03000502040302020204" pitchFamily="66" charset="0"/>
              </a:rPr>
              <a:t>Thank you to our judges </a:t>
            </a:r>
          </a:p>
          <a:p>
            <a:pPr algn="ctr"/>
            <a:r>
              <a:rPr lang="en-GB" sz="2800" dirty="0">
                <a:latin typeface="Avenir Next LT Pro" panose="020B0504020202020204" pitchFamily="34" charset="0"/>
                <a:cs typeface="Cavolini" panose="03000502040302020204" pitchFamily="66" charset="0"/>
              </a:rPr>
              <a:t>and organisers:</a:t>
            </a:r>
            <a:endParaRPr lang="en-GB" sz="2000" dirty="0">
              <a:latin typeface="Avenir Next LT Pro" panose="020B0504020202020204" pitchFamily="34" charset="0"/>
            </a:endParaRPr>
          </a:p>
        </p:txBody>
      </p:sp>
      <p:sp>
        <p:nvSpPr>
          <p:cNvPr id="15" name="TextBox 14">
            <a:extLst>
              <a:ext uri="{FF2B5EF4-FFF2-40B4-BE49-F238E27FC236}">
                <a16:creationId xmlns:a16="http://schemas.microsoft.com/office/drawing/2014/main" id="{168B4404-144A-C1CC-D2A6-7F4685D009B2}"/>
              </a:ext>
            </a:extLst>
          </p:cNvPr>
          <p:cNvSpPr txBox="1"/>
          <p:nvPr/>
        </p:nvSpPr>
        <p:spPr>
          <a:xfrm>
            <a:off x="1329729" y="1849367"/>
            <a:ext cx="9532541" cy="5372368"/>
          </a:xfrm>
          <a:prstGeom prst="rect">
            <a:avLst/>
          </a:prstGeom>
          <a:noFill/>
        </p:spPr>
        <p:txBody>
          <a:bodyPr wrap="square" rtlCol="0">
            <a:spAutoFit/>
          </a:bodyPr>
          <a:lstStyle/>
          <a:p>
            <a:pPr algn="ctr">
              <a:lnSpc>
                <a:spcPct val="107000"/>
              </a:lnSpc>
              <a:spcAft>
                <a:spcPts val="800"/>
              </a:spcAft>
            </a:pPr>
            <a:r>
              <a:rPr lang="en-GB" sz="2000" dirty="0">
                <a:latin typeface="Avenir Next LT Pro" panose="020B0504020202020204" pitchFamily="34" charset="0"/>
              </a:rPr>
              <a:t>Bettina Hermoso-Gómez (Lecturer in Spanish at the University of Leeds, and Director of Routes into Languages Yorkshire and The Humber) </a:t>
            </a:r>
          </a:p>
          <a:p>
            <a:pPr algn="ctr">
              <a:lnSpc>
                <a:spcPct val="107000"/>
              </a:lnSpc>
              <a:spcAft>
                <a:spcPts val="800"/>
              </a:spcAft>
            </a:pPr>
            <a:r>
              <a:rPr lang="en-GB" sz="2000" dirty="0">
                <a:latin typeface="Avenir Next LT Pro" panose="020B0504020202020204" pitchFamily="34" charset="0"/>
              </a:rPr>
              <a:t>Sofia </a:t>
            </a:r>
            <a:r>
              <a:rPr lang="en-GB" sz="2000" dirty="0" err="1">
                <a:latin typeface="Avenir Next LT Pro" panose="020B0504020202020204" pitchFamily="34" charset="0"/>
              </a:rPr>
              <a:t>Martinho</a:t>
            </a:r>
            <a:r>
              <a:rPr lang="en-GB" sz="2000" dirty="0">
                <a:latin typeface="Avenir Next LT Pro" panose="020B0504020202020204" pitchFamily="34" charset="0"/>
              </a:rPr>
              <a:t> (Associate Professor in Portuguese at the University of Leeds, Director of the Camões Centre for Portuguese Language at the University of Leeds) </a:t>
            </a:r>
            <a:endParaRPr lang="en-GB" sz="2000" dirty="0">
              <a:effectLst/>
              <a:latin typeface="Avenir Next LT Pro" panose="020B05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000" dirty="0">
                <a:latin typeface="Avenir Next LT Pro" panose="020B0504020202020204" pitchFamily="34" charset="0"/>
                <a:ea typeface="Calibri" panose="020F0502020204030204" pitchFamily="34" charset="0"/>
                <a:cs typeface="Times New Roman" panose="02020603050405020304" pitchFamily="18" charset="0"/>
              </a:rPr>
              <a:t>Louise Earnshaw (Mother Tongue Other Tongue Editor, Leeds Language Week 2024 Project Assistant, and PhD Candidate at the University of Leeds)</a:t>
            </a:r>
          </a:p>
          <a:p>
            <a:pPr algn="ctr">
              <a:lnSpc>
                <a:spcPct val="107000"/>
              </a:lnSpc>
              <a:spcAft>
                <a:spcPts val="800"/>
              </a:spcAft>
            </a:pPr>
            <a:r>
              <a:rPr lang="en-GB" sz="2000" dirty="0">
                <a:latin typeface="Avenir Next LT Pro" panose="020B0504020202020204" pitchFamily="34" charset="0"/>
                <a:ea typeface="Calibri" panose="020F0502020204030204" pitchFamily="34" charset="0"/>
                <a:cs typeface="Times New Roman" panose="02020603050405020304" pitchFamily="18" charset="0"/>
              </a:rPr>
              <a:t>Rasha Soliman (Professor in Arabic Pedagogy and Linguistics at the University of Leeds)</a:t>
            </a:r>
          </a:p>
          <a:p>
            <a:pPr algn="ctr">
              <a:lnSpc>
                <a:spcPct val="107000"/>
              </a:lnSpc>
              <a:spcAft>
                <a:spcPts val="800"/>
              </a:spcAft>
            </a:pPr>
            <a:r>
              <a:rPr lang="en-GB" sz="2000" dirty="0" err="1">
                <a:latin typeface="Avenir Next LT Pro" panose="020B0504020202020204" pitchFamily="34" charset="0"/>
                <a:ea typeface="Calibri" panose="020F0502020204030204" pitchFamily="34" charset="0"/>
                <a:cs typeface="Times New Roman" panose="02020603050405020304" pitchFamily="18" charset="0"/>
              </a:rPr>
              <a:t>Cuie</a:t>
            </a:r>
            <a:r>
              <a:rPr lang="en-GB" sz="2000" dirty="0">
                <a:latin typeface="Avenir Next LT Pro" panose="020B0504020202020204" pitchFamily="34" charset="0"/>
                <a:ea typeface="Calibri" panose="020F0502020204030204" pitchFamily="34" charset="0"/>
                <a:cs typeface="Times New Roman" panose="02020603050405020304" pitchFamily="18" charset="0"/>
              </a:rPr>
              <a:t> Xu (Lecturer in Korean at the University of Leeds)</a:t>
            </a:r>
          </a:p>
          <a:p>
            <a:pPr>
              <a:lnSpc>
                <a:spcPct val="107000"/>
              </a:lnSpc>
              <a:spcAft>
                <a:spcPts val="800"/>
              </a:spcAft>
            </a:pPr>
            <a:endParaRPr lang="en-GB"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Avenir Next LT Pro" panose="020B05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800" b="1" dirty="0">
              <a:effectLst/>
              <a:latin typeface="Avenir Next LT Pro" panose="020B050402020202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5085274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7FD1B-26C6-86BA-4A00-BEE3EF5E1B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B04228-1947-BFFC-A9EB-C10D35B5FB6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F08BC3A-4BEC-567F-DA49-CE0B130EAF5F}"/>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506FDB3B-940A-AD22-F971-1D4BE262B1AB}"/>
              </a:ext>
            </a:extLst>
          </p:cNvPr>
          <p:cNvPicPr>
            <a:picLocks noChangeAspect="1"/>
          </p:cNvPicPr>
          <p:nvPr/>
        </p:nvPicPr>
        <p:blipFill>
          <a:blip r:embed="rId2"/>
          <a:srcRect b="7452"/>
          <a:stretch/>
        </p:blipFill>
        <p:spPr>
          <a:xfrm>
            <a:off x="0" y="1390"/>
            <a:ext cx="12192000" cy="6856610"/>
          </a:xfrm>
          <a:prstGeom prst="rect">
            <a:avLst/>
          </a:prstGeom>
        </p:spPr>
      </p:pic>
      <p:sp>
        <p:nvSpPr>
          <p:cNvPr id="7" name="TextBox 6">
            <a:extLst>
              <a:ext uri="{FF2B5EF4-FFF2-40B4-BE49-F238E27FC236}">
                <a16:creationId xmlns:a16="http://schemas.microsoft.com/office/drawing/2014/main" id="{1B353805-6419-4398-DDEE-87AC8212C316}"/>
              </a:ext>
            </a:extLst>
          </p:cNvPr>
          <p:cNvSpPr txBox="1"/>
          <p:nvPr/>
        </p:nvSpPr>
        <p:spPr>
          <a:xfrm>
            <a:off x="3048929" y="231905"/>
            <a:ext cx="6094140" cy="5632311"/>
          </a:xfrm>
          <a:prstGeom prst="rect">
            <a:avLst/>
          </a:prstGeom>
          <a:noFill/>
        </p:spPr>
        <p:txBody>
          <a:bodyPr wrap="square">
            <a:spAutoFit/>
          </a:bodyPr>
          <a:lstStyle/>
          <a:p>
            <a:pPr algn="ctr"/>
            <a:r>
              <a:rPr lang="en-GB" sz="2400" dirty="0">
                <a:latin typeface="Avenir Next LT Pro" panose="020B0504020202020204" pitchFamily="34" charset="0"/>
                <a:cs typeface="Cavolini" panose="03000502040302020204" pitchFamily="66" charset="0"/>
              </a:rPr>
              <a:t>Thank you to our partners:</a:t>
            </a:r>
          </a:p>
          <a:p>
            <a:pPr algn="ctr"/>
            <a:endParaRPr lang="en-GB" sz="2400" dirty="0">
              <a:latin typeface="Avenir Next LT Pro" panose="020B0504020202020204" pitchFamily="34" charset="0"/>
              <a:cs typeface="Cavolini" panose="03000502040302020204" pitchFamily="66" charset="0"/>
            </a:endParaRPr>
          </a:p>
          <a:p>
            <a:pPr algn="ctr"/>
            <a:r>
              <a:rPr lang="en-GB" sz="2400" dirty="0">
                <a:latin typeface="Avenir Next LT Pro" panose="020B0504020202020204" pitchFamily="34" charset="0"/>
                <a:cs typeface="Cavolini" panose="03000502040302020204" pitchFamily="66" charset="0"/>
              </a:rPr>
              <a:t>The University of Leeds</a:t>
            </a:r>
          </a:p>
          <a:p>
            <a:pPr algn="ctr"/>
            <a:r>
              <a:rPr lang="en-GB" sz="2400" dirty="0">
                <a:latin typeface="Avenir Next LT Pro" panose="020B0504020202020204" pitchFamily="34" charset="0"/>
                <a:cs typeface="Cavolini" panose="03000502040302020204" pitchFamily="66" charset="0"/>
              </a:rPr>
              <a:t>Routes into Languages: Yorkshire and the Humber</a:t>
            </a:r>
          </a:p>
          <a:p>
            <a:pPr algn="ctr"/>
            <a:r>
              <a:rPr lang="en-GB" sz="2400" dirty="0">
                <a:latin typeface="Avenir Next LT Pro" panose="020B0504020202020204" pitchFamily="34" charset="0"/>
                <a:cs typeface="Cavolini" panose="03000502040302020204" pitchFamily="66" charset="0"/>
              </a:rPr>
              <a:t>Cam</a:t>
            </a:r>
            <a:r>
              <a:rPr lang="en-GB" sz="2400" dirty="0">
                <a:latin typeface="Avenir Next LT Pro" panose="020B0504020202020204" pitchFamily="34" charset="0"/>
              </a:rPr>
              <a:t>ões Centre for Portuguese Language at the University of Leeds</a:t>
            </a:r>
          </a:p>
          <a:p>
            <a:pPr algn="ctr"/>
            <a:endParaRPr lang="en-GB" sz="2400" dirty="0">
              <a:latin typeface="Avenir Next LT Pro" panose="020B0504020202020204" pitchFamily="34" charset="0"/>
              <a:cs typeface="Cavolini" panose="03000502040302020204" pitchFamily="66" charset="0"/>
            </a:endParaRPr>
          </a:p>
          <a:p>
            <a:pPr algn="ctr"/>
            <a:endParaRPr lang="en-GB" sz="2400" dirty="0">
              <a:latin typeface="Avenir Next LT Pro" panose="020B0504020202020204" pitchFamily="34" charset="0"/>
              <a:cs typeface="Cavolini" panose="03000502040302020204" pitchFamily="66" charset="0"/>
            </a:endParaRPr>
          </a:p>
          <a:p>
            <a:pPr algn="ctr"/>
            <a:endParaRPr lang="en-GB" sz="2400" dirty="0">
              <a:latin typeface="Avenir Next LT Pro" panose="020B0504020202020204" pitchFamily="34" charset="0"/>
              <a:cs typeface="Cavolini" panose="03000502040302020204" pitchFamily="66" charset="0"/>
            </a:endParaRPr>
          </a:p>
          <a:p>
            <a:pPr algn="ctr"/>
            <a:endParaRPr lang="en-GB" sz="2400" dirty="0">
              <a:latin typeface="Avenir Next LT Pro" panose="020B0504020202020204" pitchFamily="34" charset="0"/>
              <a:cs typeface="Cavolini" panose="03000502040302020204" pitchFamily="66" charset="0"/>
            </a:endParaRPr>
          </a:p>
          <a:p>
            <a:pPr algn="ctr"/>
            <a:endParaRPr lang="en-GB" sz="2400" dirty="0">
              <a:latin typeface="Avenir Next LT Pro" panose="020B0504020202020204" pitchFamily="34" charset="0"/>
              <a:cs typeface="Cavolini" panose="03000502040302020204" pitchFamily="66" charset="0"/>
            </a:endParaRPr>
          </a:p>
          <a:p>
            <a:pPr algn="ctr"/>
            <a:r>
              <a:rPr lang="en-GB" sz="2400" dirty="0">
                <a:latin typeface="Avenir Next LT Pro" panose="020B0504020202020204" pitchFamily="34" charset="0"/>
                <a:cs typeface="Cavolini" panose="03000502040302020204" pitchFamily="66" charset="0"/>
              </a:rPr>
              <a:t>With thanks to Kaye Tew and Becky Swain from the Manchester Poetry Library and Manchester Metropolitan University</a:t>
            </a:r>
          </a:p>
        </p:txBody>
      </p:sp>
      <p:pic>
        <p:nvPicPr>
          <p:cNvPr id="8" name="Picture 7" descr="A black text on a white background&#10;&#10;Description automatically generated">
            <a:extLst>
              <a:ext uri="{FF2B5EF4-FFF2-40B4-BE49-F238E27FC236}">
                <a16:creationId xmlns:a16="http://schemas.microsoft.com/office/drawing/2014/main" id="{FC75822D-EB1D-2194-EEA0-93BC05F7D25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838198" y="3179211"/>
            <a:ext cx="3120238" cy="904869"/>
          </a:xfrm>
          <a:prstGeom prst="rect">
            <a:avLst/>
          </a:prstGeom>
        </p:spPr>
      </p:pic>
      <p:pic>
        <p:nvPicPr>
          <p:cNvPr id="9" name="Picture 8" descr="A blue and white logo&#10;&#10;Description automatically generated">
            <a:extLst>
              <a:ext uri="{FF2B5EF4-FFF2-40B4-BE49-F238E27FC236}">
                <a16:creationId xmlns:a16="http://schemas.microsoft.com/office/drawing/2014/main" id="{005399D4-1686-04D5-D373-4E840FF00B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4145" y="2920491"/>
            <a:ext cx="1897181" cy="1544847"/>
          </a:xfrm>
          <a:prstGeom prst="rect">
            <a:avLst/>
          </a:prstGeom>
        </p:spPr>
      </p:pic>
      <p:pic>
        <p:nvPicPr>
          <p:cNvPr id="6146" name="Picture 2" descr="Camões Centre Online Sessions | Arts and Humanities Outreach Team">
            <a:extLst>
              <a:ext uri="{FF2B5EF4-FFF2-40B4-BE49-F238E27FC236}">
                <a16:creationId xmlns:a16="http://schemas.microsoft.com/office/drawing/2014/main" id="{7FFEC278-C8AF-51D0-12A4-A20639FE5F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9619" y="3179211"/>
            <a:ext cx="3914681" cy="8220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65E65C2-4B72-E432-B120-598FC4101A73}"/>
              </a:ext>
            </a:extLst>
          </p:cNvPr>
          <p:cNvPicPr>
            <a:picLocks noChangeAspect="1"/>
          </p:cNvPicPr>
          <p:nvPr/>
        </p:nvPicPr>
        <p:blipFill>
          <a:blip r:embed="rId6"/>
          <a:srcRect t="31189" b="24423"/>
          <a:stretch/>
        </p:blipFill>
        <p:spPr>
          <a:xfrm>
            <a:off x="6552519" y="5836255"/>
            <a:ext cx="2143125" cy="951290"/>
          </a:xfrm>
          <a:prstGeom prst="rect">
            <a:avLst/>
          </a:prstGeom>
        </p:spPr>
      </p:pic>
    </p:spTree>
    <p:extLst>
      <p:ext uri="{BB962C8B-B14F-4D97-AF65-F5344CB8AC3E}">
        <p14:creationId xmlns:p14="http://schemas.microsoft.com/office/powerpoint/2010/main" val="19946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4F0D5-D806-F20F-45D2-B668F713B8F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D5D5020-1B88-E2B7-3811-B8019CA58763}"/>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013AAA10-50B0-5CF6-8355-01136483BA08}"/>
              </a:ext>
            </a:extLst>
          </p:cNvPr>
          <p:cNvPicPr>
            <a:picLocks noChangeAspect="1"/>
          </p:cNvPicPr>
          <p:nvPr/>
        </p:nvPicPr>
        <p:blipFill>
          <a:blip r:embed="rId2"/>
          <a:srcRect b="7452"/>
          <a:stretch/>
        </p:blipFill>
        <p:spPr>
          <a:xfrm>
            <a:off x="0" y="1390"/>
            <a:ext cx="12192000" cy="6856610"/>
          </a:xfrm>
          <a:prstGeom prst="rect">
            <a:avLst/>
          </a:prstGeom>
        </p:spPr>
      </p:pic>
      <p:sp>
        <p:nvSpPr>
          <p:cNvPr id="8" name="TextBox 7">
            <a:extLst>
              <a:ext uri="{FF2B5EF4-FFF2-40B4-BE49-F238E27FC236}">
                <a16:creationId xmlns:a16="http://schemas.microsoft.com/office/drawing/2014/main" id="{24B8DDC0-CEA2-AC12-A6E2-A7BFBC9C7CF6}"/>
              </a:ext>
            </a:extLst>
          </p:cNvPr>
          <p:cNvSpPr txBox="1"/>
          <p:nvPr/>
        </p:nvSpPr>
        <p:spPr>
          <a:xfrm>
            <a:off x="4119302" y="365125"/>
            <a:ext cx="4210659" cy="769441"/>
          </a:xfrm>
          <a:prstGeom prst="rect">
            <a:avLst/>
          </a:prstGeom>
          <a:noFill/>
        </p:spPr>
        <p:txBody>
          <a:bodyPr wrap="square">
            <a:spAutoFit/>
          </a:bodyPr>
          <a:lstStyle/>
          <a:p>
            <a:r>
              <a:rPr lang="en-GB" sz="4400" dirty="0">
                <a:latin typeface="Modern Love" panose="04090805081005020601" pitchFamily="82" charset="0"/>
                <a:cs typeface="Cavolini" panose="03000502040302020204" pitchFamily="66" charset="0"/>
              </a:rPr>
              <a:t>Mother Tongue</a:t>
            </a:r>
            <a:endParaRPr lang="en-GB" sz="4400" dirty="0"/>
          </a:p>
        </p:txBody>
      </p:sp>
      <p:sp>
        <p:nvSpPr>
          <p:cNvPr id="10" name="TextBox 9">
            <a:extLst>
              <a:ext uri="{FF2B5EF4-FFF2-40B4-BE49-F238E27FC236}">
                <a16:creationId xmlns:a16="http://schemas.microsoft.com/office/drawing/2014/main" id="{4986F746-AF8F-5481-F71E-8BB227C87F32}"/>
              </a:ext>
            </a:extLst>
          </p:cNvPr>
          <p:cNvSpPr txBox="1"/>
          <p:nvPr/>
        </p:nvSpPr>
        <p:spPr>
          <a:xfrm>
            <a:off x="3047071" y="2132716"/>
            <a:ext cx="6094140" cy="2841868"/>
          </a:xfrm>
          <a:prstGeom prst="rect">
            <a:avLst/>
          </a:prstGeom>
          <a:noFill/>
        </p:spPr>
        <p:txBody>
          <a:bodyPr wrap="square">
            <a:spAutoFit/>
          </a:bodyPr>
          <a:lstStyle/>
          <a:p>
            <a:pPr algn="ctr">
              <a:lnSpc>
                <a:spcPct val="90000"/>
              </a:lnSpc>
              <a:spcBef>
                <a:spcPts val="1000"/>
              </a:spcBef>
            </a:pPr>
            <a:r>
              <a:rPr lang="en-GB" sz="1800" dirty="0">
                <a:latin typeface="Avenir Next LT Pro"/>
              </a:rPr>
              <a:t>Mother Tongue invites young people to share poems and songs in a language they regard as their mother tongue.   </a:t>
            </a:r>
            <a:endParaRPr lang="en-US" sz="1800" dirty="0">
              <a:latin typeface="Avenir Next LT Pro"/>
            </a:endParaRPr>
          </a:p>
          <a:p>
            <a:pPr algn="ctr">
              <a:lnSpc>
                <a:spcPct val="90000"/>
              </a:lnSpc>
              <a:spcBef>
                <a:spcPts val="1000"/>
              </a:spcBef>
            </a:pPr>
            <a:r>
              <a:rPr lang="en-GB" sz="1800" dirty="0">
                <a:latin typeface="Avenir Next LT Pro"/>
              </a:rPr>
              <a:t>These can be poems that they have found, or that they remember from childhood, or that others have shared with them.  Or they can be original and written by the young person in their mother language.   </a:t>
            </a:r>
            <a:endParaRPr lang="en-US" sz="1800" dirty="0">
              <a:latin typeface="Avenir Next LT Pro"/>
            </a:endParaRPr>
          </a:p>
          <a:p>
            <a:pPr algn="ctr">
              <a:lnSpc>
                <a:spcPct val="90000"/>
              </a:lnSpc>
              <a:spcBef>
                <a:spcPts val="1000"/>
              </a:spcBef>
            </a:pPr>
            <a:r>
              <a:rPr lang="en-GB" sz="1800" dirty="0">
                <a:latin typeface="Avenir Next LT Pro"/>
              </a:rPr>
              <a:t>We asked everyone to say something about why they wanted to share their particular poem,</a:t>
            </a:r>
            <a:r>
              <a:rPr lang="en-GB" dirty="0">
                <a:latin typeface="Avenir Next LT Pro"/>
              </a:rPr>
              <a:t> published here in italics.</a:t>
            </a:r>
            <a:endParaRPr lang="en-GB" dirty="0"/>
          </a:p>
        </p:txBody>
      </p:sp>
    </p:spTree>
    <p:extLst>
      <p:ext uri="{BB962C8B-B14F-4D97-AF65-F5344CB8AC3E}">
        <p14:creationId xmlns:p14="http://schemas.microsoft.com/office/powerpoint/2010/main" val="471755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3484E-4367-59DD-ECEB-4A2C0BCE4B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0F091E-6CE3-8DFC-C39F-2925B3FFB6D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659E6C3-D117-0035-9F7A-FDD2CBD777EA}"/>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4A7672B7-724D-A010-1728-65944E765ADF}"/>
              </a:ext>
            </a:extLst>
          </p:cNvPr>
          <p:cNvPicPr>
            <a:picLocks noChangeAspect="1"/>
          </p:cNvPicPr>
          <p:nvPr/>
        </p:nvPicPr>
        <p:blipFill>
          <a:blip r:embed="rId2"/>
          <a:srcRect b="7452"/>
          <a:stretch/>
        </p:blipFill>
        <p:spPr>
          <a:xfrm>
            <a:off x="0" y="1390"/>
            <a:ext cx="12192000" cy="6856610"/>
          </a:xfrm>
          <a:prstGeom prst="rect">
            <a:avLst/>
          </a:prstGeom>
        </p:spPr>
      </p:pic>
      <p:sp>
        <p:nvSpPr>
          <p:cNvPr id="13" name="Freeform 2">
            <a:extLst>
              <a:ext uri="{FF2B5EF4-FFF2-40B4-BE49-F238E27FC236}">
                <a16:creationId xmlns:a16="http://schemas.microsoft.com/office/drawing/2014/main" id="{1BE7E91E-ED0D-2806-00B4-7A3025B90A25}"/>
              </a:ext>
            </a:extLst>
          </p:cNvPr>
          <p:cNvSpPr/>
          <p:nvPr/>
        </p:nvSpPr>
        <p:spPr>
          <a:xfrm rot="746490">
            <a:off x="7730278" y="2397091"/>
            <a:ext cx="4006815" cy="3121450"/>
          </a:xfrm>
          <a:custGeom>
            <a:avLst/>
            <a:gdLst/>
            <a:ahLst/>
            <a:cxnLst/>
            <a:rect l="l" t="t" r="r" b="b"/>
            <a:pathLst>
              <a:path w="8853995" h="6963379">
                <a:moveTo>
                  <a:pt x="0" y="0"/>
                </a:moveTo>
                <a:lnTo>
                  <a:pt x="8853994" y="0"/>
                </a:lnTo>
                <a:lnTo>
                  <a:pt x="8853994" y="6963379"/>
                </a:lnTo>
                <a:lnTo>
                  <a:pt x="0" y="69633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1" name="Freeform 2">
            <a:extLst>
              <a:ext uri="{FF2B5EF4-FFF2-40B4-BE49-F238E27FC236}">
                <a16:creationId xmlns:a16="http://schemas.microsoft.com/office/drawing/2014/main" id="{D7CFD9F0-5C2F-62AF-E0A8-8D8C95E14AFB}"/>
              </a:ext>
            </a:extLst>
          </p:cNvPr>
          <p:cNvSpPr/>
          <p:nvPr/>
        </p:nvSpPr>
        <p:spPr>
          <a:xfrm rot="809682">
            <a:off x="872634" y="2202527"/>
            <a:ext cx="3513765" cy="2476886"/>
          </a:xfrm>
          <a:custGeom>
            <a:avLst/>
            <a:gdLst/>
            <a:ahLst/>
            <a:cxnLst/>
            <a:rect l="l" t="t" r="r" b="b"/>
            <a:pathLst>
              <a:path w="8853995" h="6963379">
                <a:moveTo>
                  <a:pt x="0" y="0"/>
                </a:moveTo>
                <a:lnTo>
                  <a:pt x="8853994" y="0"/>
                </a:lnTo>
                <a:lnTo>
                  <a:pt x="8853994" y="6963379"/>
                </a:lnTo>
                <a:lnTo>
                  <a:pt x="0" y="696337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8" name="Freeform 2">
            <a:extLst>
              <a:ext uri="{FF2B5EF4-FFF2-40B4-BE49-F238E27FC236}">
                <a16:creationId xmlns:a16="http://schemas.microsoft.com/office/drawing/2014/main" id="{E8520D40-93AC-6320-F642-AB41557E81FD}"/>
              </a:ext>
            </a:extLst>
          </p:cNvPr>
          <p:cNvSpPr/>
          <p:nvPr/>
        </p:nvSpPr>
        <p:spPr>
          <a:xfrm rot="13609592">
            <a:off x="2221312" y="3234273"/>
            <a:ext cx="3265832" cy="3314117"/>
          </a:xfrm>
          <a:custGeom>
            <a:avLst/>
            <a:gdLst/>
            <a:ahLst/>
            <a:cxnLst/>
            <a:rect l="l" t="t" r="r" b="b"/>
            <a:pathLst>
              <a:path w="8853995" h="6963379">
                <a:moveTo>
                  <a:pt x="0" y="0"/>
                </a:moveTo>
                <a:lnTo>
                  <a:pt x="8853994" y="0"/>
                </a:lnTo>
                <a:lnTo>
                  <a:pt x="8853994" y="6963379"/>
                </a:lnTo>
                <a:lnTo>
                  <a:pt x="0" y="696337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29" name="Freeform 2">
            <a:extLst>
              <a:ext uri="{FF2B5EF4-FFF2-40B4-BE49-F238E27FC236}">
                <a16:creationId xmlns:a16="http://schemas.microsoft.com/office/drawing/2014/main" id="{B87C4C50-7B72-A3C2-996B-65B0ED2976E7}"/>
              </a:ext>
            </a:extLst>
          </p:cNvPr>
          <p:cNvSpPr/>
          <p:nvPr/>
        </p:nvSpPr>
        <p:spPr>
          <a:xfrm rot="4054402">
            <a:off x="3027250" y="1670124"/>
            <a:ext cx="2875632" cy="2483510"/>
          </a:xfrm>
          <a:custGeom>
            <a:avLst/>
            <a:gdLst/>
            <a:ahLst/>
            <a:cxnLst/>
            <a:rect l="l" t="t" r="r" b="b"/>
            <a:pathLst>
              <a:path w="8853995" h="6963379">
                <a:moveTo>
                  <a:pt x="0" y="0"/>
                </a:moveTo>
                <a:lnTo>
                  <a:pt x="8853994" y="0"/>
                </a:lnTo>
                <a:lnTo>
                  <a:pt x="8853994" y="6963379"/>
                </a:lnTo>
                <a:lnTo>
                  <a:pt x="0" y="696337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30" name="Freeform 2">
            <a:extLst>
              <a:ext uri="{FF2B5EF4-FFF2-40B4-BE49-F238E27FC236}">
                <a16:creationId xmlns:a16="http://schemas.microsoft.com/office/drawing/2014/main" id="{1DE4935E-94A5-8BCC-F7CD-74B730EBC2CE}"/>
              </a:ext>
            </a:extLst>
          </p:cNvPr>
          <p:cNvSpPr/>
          <p:nvPr/>
        </p:nvSpPr>
        <p:spPr>
          <a:xfrm rot="1085797">
            <a:off x="3956330" y="3339843"/>
            <a:ext cx="3941213" cy="2914148"/>
          </a:xfrm>
          <a:custGeom>
            <a:avLst/>
            <a:gdLst/>
            <a:ahLst/>
            <a:cxnLst/>
            <a:rect l="l" t="t" r="r" b="b"/>
            <a:pathLst>
              <a:path w="8853995" h="6963379">
                <a:moveTo>
                  <a:pt x="0" y="0"/>
                </a:moveTo>
                <a:lnTo>
                  <a:pt x="8853994" y="0"/>
                </a:lnTo>
                <a:lnTo>
                  <a:pt x="8853994" y="6963379"/>
                </a:lnTo>
                <a:lnTo>
                  <a:pt x="0" y="696337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32" name="Freeform 2">
            <a:extLst>
              <a:ext uri="{FF2B5EF4-FFF2-40B4-BE49-F238E27FC236}">
                <a16:creationId xmlns:a16="http://schemas.microsoft.com/office/drawing/2014/main" id="{DD018DBE-979C-F85E-D187-A2DA1EE4B171}"/>
              </a:ext>
            </a:extLst>
          </p:cNvPr>
          <p:cNvSpPr/>
          <p:nvPr/>
        </p:nvSpPr>
        <p:spPr>
          <a:xfrm rot="21156534">
            <a:off x="4744919" y="1729260"/>
            <a:ext cx="3745059" cy="2360298"/>
          </a:xfrm>
          <a:custGeom>
            <a:avLst/>
            <a:gdLst/>
            <a:ahLst/>
            <a:cxnLst/>
            <a:rect l="l" t="t" r="r" b="b"/>
            <a:pathLst>
              <a:path w="8853995" h="6963379">
                <a:moveTo>
                  <a:pt x="0" y="0"/>
                </a:moveTo>
                <a:lnTo>
                  <a:pt x="8853994" y="0"/>
                </a:lnTo>
                <a:lnTo>
                  <a:pt x="8853994" y="6963379"/>
                </a:lnTo>
                <a:lnTo>
                  <a:pt x="0" y="696337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33" name="Freeform 2">
            <a:extLst>
              <a:ext uri="{FF2B5EF4-FFF2-40B4-BE49-F238E27FC236}">
                <a16:creationId xmlns:a16="http://schemas.microsoft.com/office/drawing/2014/main" id="{095F64B6-C8AE-CFDE-0533-74DEBECD8061}"/>
              </a:ext>
            </a:extLst>
          </p:cNvPr>
          <p:cNvSpPr/>
          <p:nvPr/>
        </p:nvSpPr>
        <p:spPr>
          <a:xfrm rot="3190921">
            <a:off x="6676790" y="3492320"/>
            <a:ext cx="3074631" cy="2419609"/>
          </a:xfrm>
          <a:custGeom>
            <a:avLst/>
            <a:gdLst/>
            <a:ahLst/>
            <a:cxnLst/>
            <a:rect l="l" t="t" r="r" b="b"/>
            <a:pathLst>
              <a:path w="8853995" h="6963379">
                <a:moveTo>
                  <a:pt x="0" y="0"/>
                </a:moveTo>
                <a:lnTo>
                  <a:pt x="8853994" y="0"/>
                </a:lnTo>
                <a:lnTo>
                  <a:pt x="8853994" y="6963379"/>
                </a:lnTo>
                <a:lnTo>
                  <a:pt x="0" y="696337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19" name="TextBox 18">
            <a:extLst>
              <a:ext uri="{FF2B5EF4-FFF2-40B4-BE49-F238E27FC236}">
                <a16:creationId xmlns:a16="http://schemas.microsoft.com/office/drawing/2014/main" id="{D5951698-EE09-57CF-27CF-CCFA2643EB46}"/>
              </a:ext>
            </a:extLst>
          </p:cNvPr>
          <p:cNvSpPr txBox="1"/>
          <p:nvPr/>
        </p:nvSpPr>
        <p:spPr>
          <a:xfrm>
            <a:off x="2598161" y="4477850"/>
            <a:ext cx="1217708" cy="371768"/>
          </a:xfrm>
          <a:prstGeom prst="rect">
            <a:avLst/>
          </a:prstGeom>
          <a:noFill/>
        </p:spPr>
        <p:txBody>
          <a:bodyPr wrap="square">
            <a:spAutoFit/>
          </a:bodyPr>
          <a:lstStyle/>
          <a:p>
            <a:pPr>
              <a:lnSpc>
                <a:spcPct val="107000"/>
              </a:lnSpc>
              <a:spcAft>
                <a:spcPts val="800"/>
              </a:spcAft>
            </a:pPr>
            <a:r>
              <a:rPr lang="en-GB" sz="1800" b="1" dirty="0">
                <a:latin typeface="Avenir Next LT Pro" panose="020B0504020202020204" pitchFamily="34" charset="0"/>
                <a:ea typeface="Calibri" panose="020F0502020204030204" pitchFamily="34" charset="0"/>
                <a:cs typeface="Times New Roman" panose="02020603050405020304" pitchFamily="18" charset="0"/>
              </a:rPr>
              <a:t>Russian</a:t>
            </a:r>
            <a:endParaRPr lang="en-US" sz="1800" b="1"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2DA24486-6258-31B6-C086-C29751D613AD}"/>
              </a:ext>
            </a:extLst>
          </p:cNvPr>
          <p:cNvSpPr txBox="1"/>
          <p:nvPr/>
        </p:nvSpPr>
        <p:spPr>
          <a:xfrm>
            <a:off x="1881733" y="3184345"/>
            <a:ext cx="1257831" cy="371768"/>
          </a:xfrm>
          <a:prstGeom prst="rect">
            <a:avLst/>
          </a:prstGeom>
          <a:noFill/>
        </p:spPr>
        <p:txBody>
          <a:bodyPr wrap="square">
            <a:spAutoFit/>
          </a:bodyPr>
          <a:lstStyle/>
          <a:p>
            <a:pPr>
              <a:lnSpc>
                <a:spcPct val="107000"/>
              </a:lnSpc>
              <a:spcAft>
                <a:spcPts val="800"/>
              </a:spcAft>
            </a:pPr>
            <a:r>
              <a:rPr lang="en-GB" sz="1800" b="1" dirty="0">
                <a:latin typeface="Avenir Next LT Pro" panose="020B0504020202020204" pitchFamily="34" charset="0"/>
                <a:ea typeface="Calibri" panose="020F0502020204030204" pitchFamily="34" charset="0"/>
                <a:cs typeface="Times New Roman" panose="02020603050405020304" pitchFamily="18" charset="0"/>
              </a:rPr>
              <a:t>Shona</a:t>
            </a:r>
            <a:endParaRPr lang="en-US" sz="1800" b="1"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E2F77821-2DDD-60A2-0BB1-4F953C0F2AC2}"/>
              </a:ext>
            </a:extLst>
          </p:cNvPr>
          <p:cNvSpPr txBox="1"/>
          <p:nvPr/>
        </p:nvSpPr>
        <p:spPr>
          <a:xfrm>
            <a:off x="5874031" y="2469085"/>
            <a:ext cx="1480325" cy="686249"/>
          </a:xfrm>
          <a:prstGeom prst="rect">
            <a:avLst/>
          </a:prstGeom>
          <a:noFill/>
        </p:spPr>
        <p:txBody>
          <a:bodyPr wrap="square">
            <a:spAutoFit/>
          </a:bodyPr>
          <a:lstStyle/>
          <a:p>
            <a:pPr algn="ctr">
              <a:lnSpc>
                <a:spcPct val="107000"/>
              </a:lnSpc>
              <a:spcAft>
                <a:spcPts val="800"/>
              </a:spcAft>
            </a:pPr>
            <a:r>
              <a:rPr lang="en-GB" sz="1800" b="1" dirty="0">
                <a:latin typeface="Avenir Next LT Pro" panose="020B0504020202020204" pitchFamily="34" charset="0"/>
                <a:ea typeface="Calibri" panose="020F0502020204030204" pitchFamily="34" charset="0"/>
                <a:cs typeface="Times New Roman" panose="02020603050405020304" pitchFamily="18" charset="0"/>
              </a:rPr>
              <a:t>Mandarin Chinese</a:t>
            </a:r>
            <a:endParaRPr lang="en-US" sz="1800" b="1"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EC89CDAA-966C-5385-6CE8-78DF2800E51F}"/>
              </a:ext>
            </a:extLst>
          </p:cNvPr>
          <p:cNvSpPr txBox="1"/>
          <p:nvPr/>
        </p:nvSpPr>
        <p:spPr>
          <a:xfrm>
            <a:off x="3815869" y="2492015"/>
            <a:ext cx="1121718" cy="371768"/>
          </a:xfrm>
          <a:prstGeom prst="rect">
            <a:avLst/>
          </a:prstGeom>
          <a:noFill/>
        </p:spPr>
        <p:txBody>
          <a:bodyPr wrap="square">
            <a:spAutoFit/>
          </a:bodyPr>
          <a:lstStyle/>
          <a:p>
            <a:pPr>
              <a:lnSpc>
                <a:spcPct val="107000"/>
              </a:lnSpc>
              <a:spcAft>
                <a:spcPts val="800"/>
              </a:spcAft>
            </a:pPr>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Korean</a:t>
            </a:r>
            <a:endParaRPr lang="en-US" sz="1800" b="1"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2A31B136-052C-CF70-16D6-D7D52823AC54}"/>
              </a:ext>
            </a:extLst>
          </p:cNvPr>
          <p:cNvSpPr txBox="1"/>
          <p:nvPr/>
        </p:nvSpPr>
        <p:spPr>
          <a:xfrm>
            <a:off x="4997486" y="4707836"/>
            <a:ext cx="1602987" cy="371768"/>
          </a:xfrm>
          <a:prstGeom prst="rect">
            <a:avLst/>
          </a:prstGeom>
          <a:noFill/>
        </p:spPr>
        <p:txBody>
          <a:bodyPr wrap="square">
            <a:spAutoFit/>
          </a:bodyPr>
          <a:lstStyle/>
          <a:p>
            <a:pPr>
              <a:lnSpc>
                <a:spcPct val="107000"/>
              </a:lnSpc>
              <a:spcAft>
                <a:spcPts val="800"/>
              </a:spcAft>
            </a:pPr>
            <a:r>
              <a:rPr lang="en-GB" sz="1800" b="1" dirty="0">
                <a:latin typeface="Avenir Next LT Pro" panose="020B0504020202020204" pitchFamily="34" charset="0"/>
                <a:ea typeface="Calibri" panose="020F0502020204030204" pitchFamily="34" charset="0"/>
                <a:cs typeface="Times New Roman" panose="02020603050405020304" pitchFamily="18" charset="0"/>
              </a:rPr>
              <a:t>Malayalam</a:t>
            </a:r>
          </a:p>
        </p:txBody>
      </p:sp>
      <p:sp>
        <p:nvSpPr>
          <p:cNvPr id="23" name="TextBox 22">
            <a:extLst>
              <a:ext uri="{FF2B5EF4-FFF2-40B4-BE49-F238E27FC236}">
                <a16:creationId xmlns:a16="http://schemas.microsoft.com/office/drawing/2014/main" id="{3963812D-4C5C-479E-4C5F-D96D602F0E1C}"/>
              </a:ext>
            </a:extLst>
          </p:cNvPr>
          <p:cNvSpPr txBox="1"/>
          <p:nvPr/>
        </p:nvSpPr>
        <p:spPr>
          <a:xfrm>
            <a:off x="7031879" y="4166113"/>
            <a:ext cx="1257831" cy="668132"/>
          </a:xfrm>
          <a:prstGeom prst="rect">
            <a:avLst/>
          </a:prstGeom>
          <a:noFill/>
        </p:spPr>
        <p:txBody>
          <a:bodyPr wrap="square">
            <a:spAutoFit/>
          </a:bodyPr>
          <a:lstStyle/>
          <a:p>
            <a:pPr algn="ctr">
              <a:lnSpc>
                <a:spcPct val="107000"/>
              </a:lnSpc>
              <a:spcAft>
                <a:spcPts val="800"/>
              </a:spcAft>
            </a:pPr>
            <a:r>
              <a:rPr lang="en-GB" sz="1800" b="1" dirty="0">
                <a:latin typeface="Avenir Next LT Pro" panose="020B0504020202020204" pitchFamily="34" charset="0"/>
                <a:ea typeface="Calibri" panose="020F0502020204030204" pitchFamily="34" charset="0"/>
                <a:cs typeface="Times New Roman" panose="02020603050405020304" pitchFamily="18" charset="0"/>
              </a:rPr>
              <a:t>Bahraini Arabic</a:t>
            </a:r>
            <a:endParaRPr lang="en-US" sz="1800" b="1"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46BF28EC-6327-DB56-36BD-798E7F714C05}"/>
              </a:ext>
            </a:extLst>
          </p:cNvPr>
          <p:cNvSpPr txBox="1"/>
          <p:nvPr/>
        </p:nvSpPr>
        <p:spPr>
          <a:xfrm>
            <a:off x="9413047" y="3623387"/>
            <a:ext cx="2055531" cy="371768"/>
          </a:xfrm>
          <a:prstGeom prst="rect">
            <a:avLst/>
          </a:prstGeom>
          <a:noFill/>
        </p:spPr>
        <p:txBody>
          <a:bodyPr wrap="square">
            <a:spAutoFit/>
          </a:bodyPr>
          <a:lstStyle/>
          <a:p>
            <a:pPr>
              <a:lnSpc>
                <a:spcPct val="107000"/>
              </a:lnSpc>
              <a:spcAft>
                <a:spcPts val="800"/>
              </a:spcAft>
            </a:pPr>
            <a:r>
              <a:rPr lang="en-GB" sz="1800" b="1" dirty="0">
                <a:latin typeface="Avenir Next LT Pro" panose="020B0504020202020204" pitchFamily="34" charset="0"/>
                <a:ea typeface="Calibri" panose="020F0502020204030204" pitchFamily="34" charset="0"/>
                <a:cs typeface="Times New Roman" panose="02020603050405020304" pitchFamily="18" charset="0"/>
              </a:rPr>
              <a:t>Hungarian</a:t>
            </a:r>
            <a:endParaRPr lang="en-US" sz="1800" b="1"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C0320151-2DEF-7660-0A2B-FB0D25E11EB4}"/>
              </a:ext>
            </a:extLst>
          </p:cNvPr>
          <p:cNvSpPr txBox="1"/>
          <p:nvPr/>
        </p:nvSpPr>
        <p:spPr>
          <a:xfrm>
            <a:off x="3781090" y="161658"/>
            <a:ext cx="5149042" cy="1015663"/>
          </a:xfrm>
          <a:prstGeom prst="rect">
            <a:avLst/>
          </a:prstGeom>
          <a:noFill/>
        </p:spPr>
        <p:txBody>
          <a:bodyPr wrap="square">
            <a:spAutoFit/>
          </a:bodyPr>
          <a:lstStyle/>
          <a:p>
            <a:pPr algn="ctr"/>
            <a:r>
              <a:rPr lang="en-GB" sz="3000" dirty="0">
                <a:latin typeface="Avenir Next LT Pro" panose="020B0504020202020204" pitchFamily="34" charset="0"/>
                <a:cs typeface="Cavolini" panose="03000502040302020204" pitchFamily="66" charset="0"/>
              </a:rPr>
              <a:t>This year our winners spoke seven different languages</a:t>
            </a:r>
            <a:r>
              <a:rPr lang="en-GB" sz="3000" dirty="0">
                <a:solidFill>
                  <a:schemeClr val="accent3"/>
                </a:solidFill>
                <a:latin typeface="Avenir Next LT Pro" panose="020B0504020202020204" pitchFamily="34" charset="0"/>
                <a:cs typeface="Cavolini" panose="03000502040302020204" pitchFamily="66" charset="0"/>
              </a:rPr>
              <a:t>!</a:t>
            </a:r>
            <a:endParaRPr lang="en-GB" sz="3000" dirty="0">
              <a:solidFill>
                <a:schemeClr val="accent3"/>
              </a:solidFill>
              <a:latin typeface="Avenir Next LT Pro" panose="020B0504020202020204" pitchFamily="34" charset="0"/>
            </a:endParaRPr>
          </a:p>
        </p:txBody>
      </p:sp>
    </p:spTree>
    <p:extLst>
      <p:ext uri="{BB962C8B-B14F-4D97-AF65-F5344CB8AC3E}">
        <p14:creationId xmlns:p14="http://schemas.microsoft.com/office/powerpoint/2010/main" val="3679906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BD3A0-37AE-9183-793F-9E0107671C0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AE90EEA-F511-F06A-7B6C-9BBE28A7CA31}"/>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584EF41A-1CF4-7CEA-4B48-DF47C85B0FC6}"/>
              </a:ext>
            </a:extLst>
          </p:cNvPr>
          <p:cNvPicPr>
            <a:picLocks noChangeAspect="1"/>
          </p:cNvPicPr>
          <p:nvPr/>
        </p:nvPicPr>
        <p:blipFill>
          <a:blip r:embed="rId2"/>
          <a:srcRect b="8417"/>
          <a:stretch/>
        </p:blipFill>
        <p:spPr>
          <a:xfrm>
            <a:off x="0" y="1390"/>
            <a:ext cx="12192000" cy="6856610"/>
          </a:xfrm>
          <a:prstGeom prst="rect">
            <a:avLst/>
          </a:prstGeom>
        </p:spPr>
      </p:pic>
      <p:pic>
        <p:nvPicPr>
          <p:cNvPr id="7" name="Picture 6">
            <a:extLst>
              <a:ext uri="{FF2B5EF4-FFF2-40B4-BE49-F238E27FC236}">
                <a16:creationId xmlns:a16="http://schemas.microsoft.com/office/drawing/2014/main" id="{8CE9C262-BD36-59D5-075A-47FD951E796E}"/>
              </a:ext>
            </a:extLst>
          </p:cNvPr>
          <p:cNvPicPr>
            <a:picLocks noChangeAspect="1"/>
          </p:cNvPicPr>
          <p:nvPr/>
        </p:nvPicPr>
        <p:blipFill>
          <a:blip r:embed="rId3"/>
          <a:stretch>
            <a:fillRect/>
          </a:stretch>
        </p:blipFill>
        <p:spPr>
          <a:xfrm rot="20082121">
            <a:off x="393545" y="3809130"/>
            <a:ext cx="2708351" cy="2708351"/>
          </a:xfrm>
          <a:prstGeom prst="rect">
            <a:avLst/>
          </a:prstGeom>
        </p:spPr>
      </p:pic>
      <p:sp>
        <p:nvSpPr>
          <p:cNvPr id="9" name="TextBox 8">
            <a:extLst>
              <a:ext uri="{FF2B5EF4-FFF2-40B4-BE49-F238E27FC236}">
                <a16:creationId xmlns:a16="http://schemas.microsoft.com/office/drawing/2014/main" id="{D9CC102A-BE30-2A3C-A25C-DEB7A8CAD4B5}"/>
              </a:ext>
            </a:extLst>
          </p:cNvPr>
          <p:cNvSpPr txBox="1"/>
          <p:nvPr/>
        </p:nvSpPr>
        <p:spPr>
          <a:xfrm>
            <a:off x="2993174" y="2367171"/>
            <a:ext cx="6205652" cy="2123658"/>
          </a:xfrm>
          <a:prstGeom prst="rect">
            <a:avLst/>
          </a:prstGeom>
          <a:noFill/>
        </p:spPr>
        <p:txBody>
          <a:bodyPr wrap="square">
            <a:spAutoFit/>
          </a:bodyPr>
          <a:lstStyle/>
          <a:p>
            <a:pPr algn="ctr"/>
            <a:r>
              <a:rPr lang="en-GB" sz="4400" dirty="0">
                <a:latin typeface="Avenir Next LT Pro" panose="020B0504020202020204" pitchFamily="34" charset="0"/>
                <a:cs typeface="Cavolini" panose="03000502040302020204" pitchFamily="66" charset="0"/>
              </a:rPr>
              <a:t>Congratulations to all our Mother Tongue 2024 winners!</a:t>
            </a:r>
            <a:endParaRPr lang="en-GB" sz="4400" dirty="0">
              <a:latin typeface="Avenir Next LT Pro" panose="020B0504020202020204" pitchFamily="34" charset="0"/>
            </a:endParaRPr>
          </a:p>
        </p:txBody>
      </p:sp>
    </p:spTree>
    <p:extLst>
      <p:ext uri="{BB962C8B-B14F-4D97-AF65-F5344CB8AC3E}">
        <p14:creationId xmlns:p14="http://schemas.microsoft.com/office/powerpoint/2010/main" val="2075066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B92AC-DDDC-767F-709E-BC11F8B075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6F4530-94FB-840D-6815-4B2EFD8EEB6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370893D-1D6B-0BC7-629C-BBE7514C82CB}"/>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9DD749AD-3AF2-2370-9720-BB998E7F8F83}"/>
              </a:ext>
            </a:extLst>
          </p:cNvPr>
          <p:cNvPicPr>
            <a:picLocks noChangeAspect="1"/>
          </p:cNvPicPr>
          <p:nvPr/>
        </p:nvPicPr>
        <p:blipFill>
          <a:blip r:embed="rId2"/>
          <a:srcRect b="5306"/>
          <a:stretch/>
        </p:blipFill>
        <p:spPr>
          <a:xfrm>
            <a:off x="0" y="0"/>
            <a:ext cx="12192000" cy="6856610"/>
          </a:xfrm>
          <a:prstGeom prst="rect">
            <a:avLst/>
          </a:prstGeom>
        </p:spPr>
      </p:pic>
      <p:sp>
        <p:nvSpPr>
          <p:cNvPr id="9" name="TextBox 8">
            <a:extLst>
              <a:ext uri="{FF2B5EF4-FFF2-40B4-BE49-F238E27FC236}">
                <a16:creationId xmlns:a16="http://schemas.microsoft.com/office/drawing/2014/main" id="{332DB882-3A5F-7D9E-6F6C-118022FE5390}"/>
              </a:ext>
            </a:extLst>
          </p:cNvPr>
          <p:cNvSpPr txBox="1"/>
          <p:nvPr/>
        </p:nvSpPr>
        <p:spPr>
          <a:xfrm>
            <a:off x="116595" y="6294326"/>
            <a:ext cx="6208004"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Mother Tongue</a:t>
            </a:r>
            <a:endParaRPr lang="en-GB" sz="3000" dirty="0"/>
          </a:p>
        </p:txBody>
      </p:sp>
      <p:sp>
        <p:nvSpPr>
          <p:cNvPr id="8" name="Rectangle: Rounded Corners 7">
            <a:extLst>
              <a:ext uri="{FF2B5EF4-FFF2-40B4-BE49-F238E27FC236}">
                <a16:creationId xmlns:a16="http://schemas.microsoft.com/office/drawing/2014/main" id="{6D374B68-F6A8-6679-BA38-CBBA695F3157}"/>
              </a:ext>
            </a:extLst>
          </p:cNvPr>
          <p:cNvSpPr/>
          <p:nvPr/>
        </p:nvSpPr>
        <p:spPr>
          <a:xfrm>
            <a:off x="6870854" y="870332"/>
            <a:ext cx="3914659" cy="5508433"/>
          </a:xfrm>
          <a:prstGeom prst="roundRect">
            <a:avLst/>
          </a:prstGeom>
          <a:solidFill>
            <a:schemeClr val="accent6">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6ED3FEDD-325A-323D-8F51-5AA92B5A1A8D}"/>
              </a:ext>
            </a:extLst>
          </p:cNvPr>
          <p:cNvSpPr txBox="1"/>
          <p:nvPr/>
        </p:nvSpPr>
        <p:spPr>
          <a:xfrm>
            <a:off x="7070993" y="1115834"/>
            <a:ext cx="4992477" cy="5061129"/>
          </a:xfrm>
          <a:prstGeom prst="rect">
            <a:avLst/>
          </a:prstGeom>
          <a:noFill/>
        </p:spPr>
        <p:txBody>
          <a:bodyPr wrap="square" rtlCol="0">
            <a:spAutoFit/>
          </a:bodyPr>
          <a:lstStyle/>
          <a:p>
            <a:pPr>
              <a:lnSpc>
                <a:spcPct val="107000"/>
              </a:lnSpc>
              <a:spcAft>
                <a:spcPts val="750"/>
              </a:spcAft>
            </a:pPr>
            <a:r>
              <a:rPr lang="fr-FR" sz="1800" b="1"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Ente </a:t>
            </a:r>
            <a:r>
              <a:rPr lang="fr-FR" sz="1800" b="1"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Bhasha</a:t>
            </a:r>
            <a:endParaRPr lang="en-GB" sz="1800" b="1"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750"/>
              </a:spcAft>
            </a:pP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സന്നികൃഷ്ടാബ്ദിതന്</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ഗംഭീരശൈലിയും</a:t>
            </a:r>
            <a:b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സഹ്യഗിരിതന്</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അടിയുറപ്പും</a:t>
            </a:r>
            <a:b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ഗോകര്‍ണ്ണ</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ക്ഷേത്രത്തിന്</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നിര്‍വൃതികൃത്വവും</a:t>
            </a:r>
            <a:b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ശ്രീകന്യമാലിന്</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പ്രസന്നതയും</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750"/>
              </a:spcAft>
            </a:pP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ഗംഗപോലുള്ള</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പേരാറ്റിന്</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വിശുദ്ധിയും</a:t>
            </a:r>
            <a:b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തെങ്ങിളം</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കായ്നീരിന്</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മാധുര്യവും</a:t>
            </a:r>
            <a:b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ചന്ദനൈലാലവങ്കാദിവസ്തുക്കള്</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തന്</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a:t>
            </a:r>
            <a:b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നന്ദിത</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പ്രാണമാം</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തൂമണവും</a:t>
            </a:r>
            <a:b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സംസ്കൃത</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ഭാഷതന്</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സ്വാഭാവികൌജസ്സും</a:t>
            </a:r>
            <a:b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സാക്ഷാല്</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തമിഴിന്റെ</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സൌന്ദര്യവും</a:t>
            </a:r>
            <a:b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ഒത്തുചേര്‍ന്നുള്ളൊരു</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ഭാഷയാണെന്</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ഭാഷ</a:t>
            </a:r>
            <a:b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മത്താടി</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കൊള്‍കയാണഭിമാനമേ</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നീ</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750"/>
              </a:spcAft>
            </a:pP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മിണ്ടി</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തുടങ്ങാന്</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ശ്രമിയ്ക്കുന്ന</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പിഞ്ചിളം</a:t>
            </a:r>
            <a:b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ചുണ്ടിന്മേല്</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അമ്മിഞ്ഞാ</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പാലോടൊപ്പം</a:t>
            </a:r>
            <a:b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അമ്മയെന്നുള്ള</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രണ്ടക്ഷരമല്ലയോ</a:t>
            </a:r>
            <a:b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സമ്മേളിച്ചിടുന്നതൊന്നാമതായ്</a:t>
            </a:r>
            <a:b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മറ്റുള്ള</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ഭാഷകള്</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കേവലം</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ധാത്രിമാര്</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a:t>
            </a:r>
            <a:b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മര്‍ത്യനു</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പെറ്റമ്മ</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തന്</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ഭാഷതാന്</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a:t>
            </a:r>
            <a:b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മാതാവിന്</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വാത്സല്ല്യ</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ദുഗ്ദം</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പകര്‍ന്നാലെ</a:t>
            </a:r>
            <a:b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പൈതങ്ങള്</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പൂര്‍ണ്ണ</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വളര്‍ച്ച</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നേടൂ</a:t>
            </a:r>
            <a:b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അമ്മതാന്</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തന്നെ</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പകര്‍ന്നു</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തരുമ്പോഴെ</a:t>
            </a:r>
            <a:b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നമ്മള്‍ക്കമൃതുമമൃതായ്</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തോന്നൂ</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r>
              <a:rPr lang="en-GB" sz="14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By Vallathol Narayana Menon (Malayalam)</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316E9D8-E10F-147A-0CDF-51675572942A}"/>
              </a:ext>
            </a:extLst>
          </p:cNvPr>
          <p:cNvSpPr txBox="1"/>
          <p:nvPr/>
        </p:nvSpPr>
        <p:spPr>
          <a:xfrm>
            <a:off x="1201758" y="1623823"/>
            <a:ext cx="5540566" cy="2831544"/>
          </a:xfrm>
          <a:prstGeom prst="rect">
            <a:avLst/>
          </a:prstGeom>
          <a:noFill/>
        </p:spPr>
        <p:txBody>
          <a:bodyPr wrap="square" rtlCol="0">
            <a:spAutoFit/>
          </a:bodyPr>
          <a:lstStyle/>
          <a:p>
            <a:r>
              <a:rPr lang="en-GB" sz="1600" i="1" dirty="0">
                <a:solidFill>
                  <a:srgbClr val="3B3838"/>
                </a:solidFill>
                <a:effectLst/>
                <a:latin typeface="Avenir Next LT Pro" panose="020B0504020202020204" pitchFamily="34" charset="0"/>
                <a:ea typeface="Lato" panose="020F0502020204030203" pitchFamily="34" charset="0"/>
                <a:cs typeface="Lato" panose="020F0502020204030203" pitchFamily="34" charset="0"/>
              </a:rPr>
              <a:t>I’ve chosen this poem because it has been written by a famous Indian poet. It is a poem in my mother tongue which talks about love of a beautiful, sacred language and identity. It reminds me about India, about everything what I miss; hearing different languages on the streets and the unique culture they are embedded in, food, exotic but at the same time familiar smells, different places, which I’ve been exploring with my family. It also reminds me of my school in India and my friends because we were reading this poem at school.</a:t>
            </a:r>
            <a:endParaRPr lang="en-GB" sz="1600" i="1" dirty="0">
              <a:effectLst/>
              <a:latin typeface="Avenir Next LT Pro" panose="020B0504020202020204" pitchFamily="34" charset="0"/>
              <a:ea typeface="Calibri" panose="020F0502020204030204" pitchFamily="34" charset="0"/>
              <a:cs typeface="Times New Roman" panose="02020603050405020304" pitchFamily="18" charset="0"/>
            </a:endParaRPr>
          </a:p>
          <a:p>
            <a:endParaRPr lang="en-GB" dirty="0"/>
          </a:p>
        </p:txBody>
      </p:sp>
      <p:sp>
        <p:nvSpPr>
          <p:cNvPr id="10" name="TextBox 9">
            <a:extLst>
              <a:ext uri="{FF2B5EF4-FFF2-40B4-BE49-F238E27FC236}">
                <a16:creationId xmlns:a16="http://schemas.microsoft.com/office/drawing/2014/main" id="{680B0256-011A-B742-C746-7B94192B76A3}"/>
              </a:ext>
            </a:extLst>
          </p:cNvPr>
          <p:cNvSpPr txBox="1"/>
          <p:nvPr/>
        </p:nvSpPr>
        <p:spPr>
          <a:xfrm>
            <a:off x="450314" y="365125"/>
            <a:ext cx="5540566" cy="1074718"/>
          </a:xfrm>
          <a:prstGeom prst="rect">
            <a:avLst/>
          </a:prstGeom>
          <a:noFill/>
        </p:spPr>
        <p:txBody>
          <a:bodyPr wrap="square" rtlCol="0">
            <a:spAutoFit/>
          </a:bodyPr>
          <a:lstStyle/>
          <a:p>
            <a:pPr>
              <a:lnSpc>
                <a:spcPct val="107000"/>
              </a:lnSpc>
              <a:spcAft>
                <a:spcPts val="800"/>
              </a:spcAft>
            </a:pPr>
            <a:r>
              <a:rPr lang="en-GB" sz="2000" b="1" dirty="0" err="1">
                <a:effectLst/>
                <a:latin typeface="Avenir Next LT Pro" panose="020B0504020202020204" pitchFamily="34" charset="0"/>
                <a:ea typeface="Calibri" panose="020F0502020204030204" pitchFamily="34" charset="0"/>
                <a:cs typeface="Times New Roman" panose="02020603050405020304" pitchFamily="18" charset="0"/>
              </a:rPr>
              <a:t>Banzu</a:t>
            </a: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 </a:t>
            </a:r>
            <a:r>
              <a:rPr lang="en-GB" sz="2000" b="1" dirty="0" err="1">
                <a:effectLst/>
                <a:latin typeface="Avenir Next LT Pro" panose="020B0504020202020204" pitchFamily="34" charset="0"/>
                <a:ea typeface="Calibri" panose="020F0502020204030204" pitchFamily="34" charset="0"/>
                <a:cs typeface="Times New Roman" panose="02020603050405020304" pitchFamily="18" charset="0"/>
              </a:rPr>
              <a:t>Zairah</a:t>
            </a: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 Harees (Year 10)</a:t>
            </a:r>
          </a:p>
          <a:p>
            <a:pPr>
              <a:lnSpc>
                <a:spcPct val="107000"/>
              </a:lnSpc>
              <a:spcAft>
                <a:spcPts val="800"/>
              </a:spcAft>
            </a:pPr>
            <a:r>
              <a:rPr lang="en-GB" sz="1400" dirty="0">
                <a:latin typeface="Avenir Next LT Pro" panose="020B0504020202020204" pitchFamily="34" charset="0"/>
                <a:ea typeface="Calibri" panose="020F0502020204030204" pitchFamily="34" charset="0"/>
                <a:cs typeface="Times New Roman" panose="02020603050405020304" pitchFamily="18" charset="0"/>
              </a:rPr>
              <a:t>Horizon Community College</a:t>
            </a:r>
          </a:p>
          <a:p>
            <a:pPr>
              <a:lnSpc>
                <a:spcPct val="107000"/>
              </a:lnSpc>
              <a:spcAft>
                <a:spcPts val="800"/>
              </a:spcAft>
            </a:pPr>
            <a:r>
              <a:rPr lang="en-GB" sz="1400" b="1" dirty="0">
                <a:latin typeface="Avenir Next LT Pro" panose="020B0504020202020204" pitchFamily="34" charset="0"/>
                <a:ea typeface="Calibri" panose="020F0502020204030204" pitchFamily="34" charset="0"/>
                <a:cs typeface="Times New Roman" panose="02020603050405020304" pitchFamily="18" charset="0"/>
              </a:rPr>
              <a:t>Malayalam</a:t>
            </a:r>
          </a:p>
        </p:txBody>
      </p:sp>
    </p:spTree>
    <p:extLst>
      <p:ext uri="{BB962C8B-B14F-4D97-AF65-F5344CB8AC3E}">
        <p14:creationId xmlns:p14="http://schemas.microsoft.com/office/powerpoint/2010/main" val="155241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70A92-4AF6-EABA-8335-3371D47594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A41C9E-1A8A-09D9-15CC-1EE5881C351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281A69E-BB16-A635-9FB4-F894FA499DB3}"/>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728A6182-EDD8-AC84-A18E-995E46C34F0B}"/>
              </a:ext>
            </a:extLst>
          </p:cNvPr>
          <p:cNvPicPr>
            <a:picLocks noChangeAspect="1"/>
          </p:cNvPicPr>
          <p:nvPr/>
        </p:nvPicPr>
        <p:blipFill>
          <a:blip r:embed="rId2"/>
          <a:srcRect b="5306"/>
          <a:stretch/>
        </p:blipFill>
        <p:spPr>
          <a:xfrm>
            <a:off x="0" y="0"/>
            <a:ext cx="12192000" cy="6856610"/>
          </a:xfrm>
          <a:prstGeom prst="rect">
            <a:avLst/>
          </a:prstGeom>
        </p:spPr>
      </p:pic>
      <p:sp>
        <p:nvSpPr>
          <p:cNvPr id="9" name="TextBox 8">
            <a:extLst>
              <a:ext uri="{FF2B5EF4-FFF2-40B4-BE49-F238E27FC236}">
                <a16:creationId xmlns:a16="http://schemas.microsoft.com/office/drawing/2014/main" id="{B522FBB0-55EE-DF40-8719-943ACD5B883D}"/>
              </a:ext>
            </a:extLst>
          </p:cNvPr>
          <p:cNvSpPr txBox="1"/>
          <p:nvPr/>
        </p:nvSpPr>
        <p:spPr>
          <a:xfrm>
            <a:off x="116595" y="6108154"/>
            <a:ext cx="6208004"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Mother Tongue</a:t>
            </a:r>
            <a:endParaRPr lang="en-GB" sz="3000" dirty="0"/>
          </a:p>
        </p:txBody>
      </p:sp>
      <p:sp>
        <p:nvSpPr>
          <p:cNvPr id="11" name="Rectangle: Rounded Corners 10">
            <a:extLst>
              <a:ext uri="{FF2B5EF4-FFF2-40B4-BE49-F238E27FC236}">
                <a16:creationId xmlns:a16="http://schemas.microsoft.com/office/drawing/2014/main" id="{4BB75BEB-5A83-4894-0082-679E6043D831}"/>
              </a:ext>
            </a:extLst>
          </p:cNvPr>
          <p:cNvSpPr/>
          <p:nvPr/>
        </p:nvSpPr>
        <p:spPr>
          <a:xfrm>
            <a:off x="6724880" y="32959"/>
            <a:ext cx="3741143" cy="6742414"/>
          </a:xfrm>
          <a:prstGeom prst="roundRect">
            <a:avLst/>
          </a:prstGeom>
          <a:solidFill>
            <a:schemeClr val="accent6">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4A643053-F85C-6D07-79F1-E1F4E6A7A827}"/>
              </a:ext>
            </a:extLst>
          </p:cNvPr>
          <p:cNvSpPr txBox="1"/>
          <p:nvPr/>
        </p:nvSpPr>
        <p:spPr>
          <a:xfrm>
            <a:off x="7123781" y="0"/>
            <a:ext cx="3430837" cy="7293150"/>
          </a:xfrm>
          <a:prstGeom prst="rect">
            <a:avLst/>
          </a:prstGeom>
          <a:noFill/>
        </p:spPr>
        <p:txBody>
          <a:bodyPr wrap="square" rtlCol="0">
            <a:spAutoFit/>
          </a:bodyPr>
          <a:lstStyle/>
          <a:p>
            <a:pPr>
              <a:lnSpc>
                <a:spcPct val="107000"/>
              </a:lnSpc>
              <a:spcAft>
                <a:spcPts val="750"/>
              </a:spcAft>
            </a:pPr>
            <a:r>
              <a:rPr lang="en-GB" b="1"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Spread the love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750"/>
              </a:spcAft>
            </a:pP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Sannikrishtabdithan</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Gambhirasaili</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too</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Sahyagirithan</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will be established</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Gokarna Temple's restoration</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The happiness of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Srikanyamalin</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And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peratin</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sanctity like the Ganges</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And the sweetness of coconut water</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Chandanailalavankadiduthithan</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Nandita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Pranamam</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and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Tumanam</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A Sanskrit speaker is a natural genius</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Truly the beauty of Tamil</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A language is a collective language</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You are proud of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Mathadi</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Kolkayan</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Pinchilam</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trying to start talking</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With mother's milk on the lips</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Amma is not two letters</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Gathering is the first</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Other languages ​​are simply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dhatris</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Petamma</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is his language for a mortal</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Matavin</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watsallya</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dugdam</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pakarnale</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May the children grow up fully</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When the mother pours it herself</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Feel dead to us..</a:t>
            </a:r>
          </a:p>
          <a:p>
            <a:pPr>
              <a:spcAft>
                <a:spcPts val="750"/>
              </a:spcAft>
            </a:pPr>
            <a:r>
              <a:rPr lang="en-GB" sz="14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By Vallathol Narayana Menon (Malayalam)</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endParaRPr lang="en-GB" dirty="0"/>
          </a:p>
        </p:txBody>
      </p:sp>
      <p:sp>
        <p:nvSpPr>
          <p:cNvPr id="10" name="TextBox 9">
            <a:extLst>
              <a:ext uri="{FF2B5EF4-FFF2-40B4-BE49-F238E27FC236}">
                <a16:creationId xmlns:a16="http://schemas.microsoft.com/office/drawing/2014/main" id="{5FA6CF1C-720E-E16A-4957-DE0D565BAC53}"/>
              </a:ext>
            </a:extLst>
          </p:cNvPr>
          <p:cNvSpPr txBox="1"/>
          <p:nvPr/>
        </p:nvSpPr>
        <p:spPr>
          <a:xfrm>
            <a:off x="450314" y="365125"/>
            <a:ext cx="5540566" cy="1074718"/>
          </a:xfrm>
          <a:prstGeom prst="rect">
            <a:avLst/>
          </a:prstGeom>
          <a:noFill/>
        </p:spPr>
        <p:txBody>
          <a:bodyPr wrap="square" rtlCol="0">
            <a:spAutoFit/>
          </a:bodyPr>
          <a:lstStyle/>
          <a:p>
            <a:pPr>
              <a:lnSpc>
                <a:spcPct val="107000"/>
              </a:lnSpc>
              <a:spcAft>
                <a:spcPts val="800"/>
              </a:spcAft>
            </a:pPr>
            <a:r>
              <a:rPr lang="en-GB" sz="2000" b="1" dirty="0" err="1">
                <a:effectLst/>
                <a:latin typeface="Avenir Next LT Pro" panose="020B0504020202020204" pitchFamily="34" charset="0"/>
                <a:ea typeface="Calibri" panose="020F0502020204030204" pitchFamily="34" charset="0"/>
                <a:cs typeface="Times New Roman" panose="02020603050405020304" pitchFamily="18" charset="0"/>
              </a:rPr>
              <a:t>Banzu</a:t>
            </a: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 </a:t>
            </a:r>
            <a:r>
              <a:rPr lang="en-GB" sz="2000" b="1" dirty="0" err="1">
                <a:effectLst/>
                <a:latin typeface="Avenir Next LT Pro" panose="020B0504020202020204" pitchFamily="34" charset="0"/>
                <a:ea typeface="Calibri" panose="020F0502020204030204" pitchFamily="34" charset="0"/>
                <a:cs typeface="Times New Roman" panose="02020603050405020304" pitchFamily="18" charset="0"/>
              </a:rPr>
              <a:t>Zairah</a:t>
            </a: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 Harees (Year 10)</a:t>
            </a:r>
          </a:p>
          <a:p>
            <a:pPr>
              <a:lnSpc>
                <a:spcPct val="107000"/>
              </a:lnSpc>
              <a:spcAft>
                <a:spcPts val="800"/>
              </a:spcAft>
            </a:pPr>
            <a:r>
              <a:rPr lang="en-GB" sz="1400" dirty="0">
                <a:latin typeface="Avenir Next LT Pro" panose="020B0504020202020204" pitchFamily="34" charset="0"/>
                <a:ea typeface="Calibri" panose="020F0502020204030204" pitchFamily="34" charset="0"/>
                <a:cs typeface="Times New Roman" panose="02020603050405020304" pitchFamily="18" charset="0"/>
              </a:rPr>
              <a:t>Horizon Community College</a:t>
            </a:r>
          </a:p>
          <a:p>
            <a:pPr>
              <a:lnSpc>
                <a:spcPct val="107000"/>
              </a:lnSpc>
              <a:spcAft>
                <a:spcPts val="800"/>
              </a:spcAft>
            </a:pPr>
            <a:r>
              <a:rPr lang="en-GB" sz="1400" b="1" dirty="0">
                <a:latin typeface="Avenir Next LT Pro" panose="020B0504020202020204" pitchFamily="34" charset="0"/>
                <a:ea typeface="Calibri" panose="020F0502020204030204" pitchFamily="34" charset="0"/>
                <a:cs typeface="Times New Roman" panose="02020603050405020304" pitchFamily="18" charset="0"/>
              </a:rPr>
              <a:t>Malayalam</a:t>
            </a:r>
          </a:p>
        </p:txBody>
      </p:sp>
      <p:sp>
        <p:nvSpPr>
          <p:cNvPr id="12" name="TextBox 11">
            <a:extLst>
              <a:ext uri="{FF2B5EF4-FFF2-40B4-BE49-F238E27FC236}">
                <a16:creationId xmlns:a16="http://schemas.microsoft.com/office/drawing/2014/main" id="{014636A9-5BCA-7B30-FD32-3F14D6A3696B}"/>
              </a:ext>
            </a:extLst>
          </p:cNvPr>
          <p:cNvSpPr txBox="1"/>
          <p:nvPr/>
        </p:nvSpPr>
        <p:spPr>
          <a:xfrm>
            <a:off x="2034015" y="1793748"/>
            <a:ext cx="4137776" cy="3816429"/>
          </a:xfrm>
          <a:prstGeom prst="rect">
            <a:avLst/>
          </a:prstGeom>
          <a:noFill/>
        </p:spPr>
        <p:txBody>
          <a:bodyPr wrap="square" rtlCol="0">
            <a:spAutoFit/>
          </a:bodyPr>
          <a:lstStyle/>
          <a:p>
            <a:r>
              <a:rPr lang="en-GB" sz="1600" i="1" dirty="0">
                <a:solidFill>
                  <a:srgbClr val="3B3838"/>
                </a:solidFill>
                <a:effectLst/>
                <a:latin typeface="Avenir Next LT Pro" panose="020B0504020202020204" pitchFamily="34" charset="0"/>
                <a:ea typeface="Lato" panose="020F0502020204030203" pitchFamily="34" charset="0"/>
                <a:cs typeface="Lato" panose="020F0502020204030203" pitchFamily="34" charset="0"/>
              </a:rPr>
              <a:t>I’ve chosen this poem because it has been written by a famous Indian poet. It is a poem in my mother tongue which talks about love of a beautiful, sacred language and identity. It reminds me about India, about everything what I miss; hearing different languages on the streets and the unique culture they are embedded in, food, exotic but at the same time familiar smells, different places, which I’ve been exploring with my family. It also reminds me of my school in India and my friends because we were reading this poem at school.</a:t>
            </a:r>
            <a:endParaRPr lang="en-GB" sz="1600" i="1" dirty="0">
              <a:effectLst/>
              <a:latin typeface="Avenir Next LT Pro" panose="020B050402020202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103213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E9B11-183C-5416-2ABB-20CA5221A2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766301-3C96-12DF-CE61-D414004996B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F078D7B-24DD-C97C-CFAE-1E13E820BED4}"/>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01F3AF7F-D42E-BD66-DF9A-92A04CB1D13B}"/>
              </a:ext>
            </a:extLst>
          </p:cNvPr>
          <p:cNvPicPr>
            <a:picLocks noChangeAspect="1"/>
          </p:cNvPicPr>
          <p:nvPr/>
        </p:nvPicPr>
        <p:blipFill>
          <a:blip r:embed="rId3"/>
          <a:srcRect b="5306"/>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3DFB459C-6DC1-BB73-2D78-698EC0A0E710}"/>
              </a:ext>
            </a:extLst>
          </p:cNvPr>
          <p:cNvSpPr txBox="1"/>
          <p:nvPr/>
        </p:nvSpPr>
        <p:spPr>
          <a:xfrm>
            <a:off x="241712" y="6115319"/>
            <a:ext cx="6208004"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Mother Tongue</a:t>
            </a:r>
            <a:endParaRPr lang="en-GB" sz="3000" dirty="0"/>
          </a:p>
        </p:txBody>
      </p:sp>
      <p:sp>
        <p:nvSpPr>
          <p:cNvPr id="17" name="Rectangle: Rounded Corners 16">
            <a:extLst>
              <a:ext uri="{FF2B5EF4-FFF2-40B4-BE49-F238E27FC236}">
                <a16:creationId xmlns:a16="http://schemas.microsoft.com/office/drawing/2014/main" id="{9998B13A-9572-7D96-E6DE-7C60F7ADCC98}"/>
              </a:ext>
            </a:extLst>
          </p:cNvPr>
          <p:cNvSpPr/>
          <p:nvPr/>
        </p:nvSpPr>
        <p:spPr>
          <a:xfrm>
            <a:off x="5692965" y="33653"/>
            <a:ext cx="5334917" cy="6898105"/>
          </a:xfrm>
          <a:prstGeom prst="roundRect">
            <a:avLst/>
          </a:prstGeom>
          <a:solidFill>
            <a:schemeClr val="accent6">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E42519C8-2573-97F6-BAE1-6FF44EA8FA21}"/>
              </a:ext>
            </a:extLst>
          </p:cNvPr>
          <p:cNvSpPr txBox="1"/>
          <p:nvPr/>
        </p:nvSpPr>
        <p:spPr>
          <a:xfrm>
            <a:off x="5914125" y="657941"/>
            <a:ext cx="2346593" cy="4851008"/>
          </a:xfrm>
          <a:prstGeom prst="rect">
            <a:avLst/>
          </a:prstGeom>
          <a:noFill/>
        </p:spPr>
        <p:txBody>
          <a:bodyPr wrap="square" rtlCol="0">
            <a:spAutoFit/>
          </a:bodyPr>
          <a:lstStyle/>
          <a:p>
            <a:pPr>
              <a:lnSpc>
                <a:spcPct val="107000"/>
              </a:lnSpc>
              <a:spcAft>
                <a:spcPts val="800"/>
              </a:spcAft>
            </a:pPr>
            <a:r>
              <a:rPr lang="en-GB" sz="1400" b="1" u="sng"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Tavaszi</a:t>
            </a:r>
            <a:r>
              <a:rPr lang="en-GB" sz="1400" b="1" u="sng"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b="1" u="sng"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szél</a:t>
            </a:r>
            <a:r>
              <a:rPr lang="en-GB" sz="1400" b="1" u="sng"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b="1" u="sng"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vizet</a:t>
            </a:r>
            <a:r>
              <a:rPr lang="en-GB" sz="1400" b="1" u="sng"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b="1" u="sng"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áraszt</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Tavaszi</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szél</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vizet</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áraszt</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a:t>
            </a:r>
            <a:b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b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virágom</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virágom</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a:t>
            </a:r>
            <a:b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b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Minden </a:t>
            </a: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madár</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társat</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választ</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a:t>
            </a:r>
            <a:b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b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virágom</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virágom</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dirty="0" err="1">
                <a:solidFill>
                  <a:srgbClr val="202122"/>
                </a:solidFill>
                <a:effectLst/>
                <a:latin typeface="Calibri" panose="020F0502020204030204" pitchFamily="34" charset="0"/>
                <a:ea typeface="Times New Roman" panose="02020603050405020304" pitchFamily="18" charset="0"/>
              </a:rPr>
              <a:t>Hát</a:t>
            </a:r>
            <a:r>
              <a:rPr lang="en-GB" sz="1400" dirty="0">
                <a:solidFill>
                  <a:srgbClr val="202122"/>
                </a:solidFill>
                <a:effectLst/>
                <a:latin typeface="Calibri" panose="020F0502020204030204" pitchFamily="34" charset="0"/>
                <a:ea typeface="Times New Roman" panose="02020603050405020304" pitchFamily="18" charset="0"/>
              </a:rPr>
              <a:t> </a:t>
            </a:r>
            <a:r>
              <a:rPr lang="en-GB" sz="1400" dirty="0" err="1">
                <a:solidFill>
                  <a:srgbClr val="202122"/>
                </a:solidFill>
                <a:effectLst/>
                <a:latin typeface="Calibri" panose="020F0502020204030204" pitchFamily="34" charset="0"/>
                <a:ea typeface="Times New Roman" panose="02020603050405020304" pitchFamily="18" charset="0"/>
              </a:rPr>
              <a:t>én</a:t>
            </a:r>
            <a:r>
              <a:rPr lang="en-GB" sz="1400" dirty="0">
                <a:solidFill>
                  <a:srgbClr val="202122"/>
                </a:solidFill>
                <a:effectLst/>
                <a:latin typeface="Calibri" panose="020F0502020204030204" pitchFamily="34" charset="0"/>
                <a:ea typeface="Times New Roman" panose="02020603050405020304" pitchFamily="18" charset="0"/>
              </a:rPr>
              <a:t> </a:t>
            </a:r>
            <a:r>
              <a:rPr lang="en-GB" sz="1400" dirty="0" err="1">
                <a:solidFill>
                  <a:srgbClr val="202122"/>
                </a:solidFill>
                <a:effectLst/>
                <a:latin typeface="Calibri" panose="020F0502020204030204" pitchFamily="34" charset="0"/>
                <a:ea typeface="Times New Roman" panose="02020603050405020304" pitchFamily="18" charset="0"/>
              </a:rPr>
              <a:t>immár</a:t>
            </a:r>
            <a:r>
              <a:rPr lang="en-GB" sz="1400" dirty="0">
                <a:solidFill>
                  <a:srgbClr val="202122"/>
                </a:solidFill>
                <a:effectLst/>
                <a:latin typeface="Calibri" panose="020F0502020204030204" pitchFamily="34" charset="0"/>
                <a:ea typeface="Times New Roman" panose="02020603050405020304" pitchFamily="18" charset="0"/>
              </a:rPr>
              <a:t> kit </a:t>
            </a:r>
            <a:r>
              <a:rPr lang="en-GB" sz="1400" dirty="0" err="1">
                <a:solidFill>
                  <a:srgbClr val="202122"/>
                </a:solidFill>
                <a:effectLst/>
                <a:latin typeface="Calibri" panose="020F0502020204030204" pitchFamily="34" charset="0"/>
                <a:ea typeface="Times New Roman" panose="02020603050405020304" pitchFamily="18" charset="0"/>
              </a:rPr>
              <a:t>válasszak</a:t>
            </a:r>
            <a:r>
              <a:rPr lang="en-GB" sz="1400" dirty="0">
                <a:solidFill>
                  <a:srgbClr val="202122"/>
                </a:solidFill>
                <a:effectLst/>
                <a:latin typeface="Calibri" panose="020F0502020204030204" pitchFamily="34" charset="0"/>
                <a:ea typeface="Times New Roman" panose="02020603050405020304" pitchFamily="18" charset="0"/>
              </a:rPr>
              <a:t>,</a:t>
            </a:r>
            <a:br>
              <a:rPr lang="en-GB" sz="1400" dirty="0">
                <a:solidFill>
                  <a:srgbClr val="202122"/>
                </a:solidFill>
                <a:effectLst/>
                <a:latin typeface="Calibri" panose="020F0502020204030204" pitchFamily="34" charset="0"/>
                <a:ea typeface="Times New Roman" panose="02020603050405020304" pitchFamily="18" charset="0"/>
              </a:rPr>
            </a:br>
            <a:r>
              <a:rPr lang="en-GB" sz="1400" dirty="0" err="1">
                <a:solidFill>
                  <a:srgbClr val="202122"/>
                </a:solidFill>
                <a:effectLst/>
                <a:latin typeface="Calibri" panose="020F0502020204030204" pitchFamily="34" charset="0"/>
                <a:ea typeface="Times New Roman" panose="02020603050405020304" pitchFamily="18" charset="0"/>
              </a:rPr>
              <a:t>virágom</a:t>
            </a:r>
            <a:r>
              <a:rPr lang="en-GB" sz="1400" dirty="0">
                <a:solidFill>
                  <a:srgbClr val="202122"/>
                </a:solidFill>
                <a:effectLst/>
                <a:latin typeface="Calibri" panose="020F0502020204030204" pitchFamily="34" charset="0"/>
                <a:ea typeface="Times New Roman" panose="02020603050405020304" pitchFamily="18" charset="0"/>
              </a:rPr>
              <a:t>, </a:t>
            </a:r>
            <a:r>
              <a:rPr lang="en-GB" sz="1400" dirty="0" err="1">
                <a:solidFill>
                  <a:srgbClr val="202122"/>
                </a:solidFill>
                <a:effectLst/>
                <a:latin typeface="Calibri" panose="020F0502020204030204" pitchFamily="34" charset="0"/>
                <a:ea typeface="Times New Roman" panose="02020603050405020304" pitchFamily="18" charset="0"/>
              </a:rPr>
              <a:t>virágom</a:t>
            </a:r>
            <a:r>
              <a:rPr lang="en-GB" sz="1400" dirty="0">
                <a:solidFill>
                  <a:srgbClr val="202122"/>
                </a:solidFill>
                <a:effectLst/>
                <a:latin typeface="Calibri" panose="020F0502020204030204" pitchFamily="34" charset="0"/>
                <a:ea typeface="Times New Roman" panose="02020603050405020304" pitchFamily="18" charset="0"/>
              </a:rPr>
              <a:t>.</a:t>
            </a:r>
            <a:br>
              <a:rPr lang="en-GB" sz="1400" dirty="0">
                <a:solidFill>
                  <a:srgbClr val="202122"/>
                </a:solidFill>
                <a:effectLst/>
                <a:latin typeface="Calibri" panose="020F0502020204030204" pitchFamily="34" charset="0"/>
                <a:ea typeface="Times New Roman" panose="02020603050405020304" pitchFamily="18" charset="0"/>
              </a:rPr>
            </a:br>
            <a:r>
              <a:rPr lang="en-GB" sz="1400" dirty="0" err="1">
                <a:solidFill>
                  <a:srgbClr val="202122"/>
                </a:solidFill>
                <a:effectLst/>
                <a:latin typeface="Calibri" panose="020F0502020204030204" pitchFamily="34" charset="0"/>
                <a:ea typeface="Times New Roman" panose="02020603050405020304" pitchFamily="18" charset="0"/>
              </a:rPr>
              <a:t>Te</a:t>
            </a:r>
            <a:r>
              <a:rPr lang="en-GB" sz="1400" dirty="0">
                <a:solidFill>
                  <a:srgbClr val="202122"/>
                </a:solidFill>
                <a:effectLst/>
                <a:latin typeface="Calibri" panose="020F0502020204030204" pitchFamily="34" charset="0"/>
                <a:ea typeface="Times New Roman" panose="02020603050405020304" pitchFamily="18" charset="0"/>
              </a:rPr>
              <a:t> </a:t>
            </a:r>
            <a:r>
              <a:rPr lang="en-GB" sz="1400" dirty="0" err="1">
                <a:solidFill>
                  <a:srgbClr val="202122"/>
                </a:solidFill>
                <a:effectLst/>
                <a:latin typeface="Calibri" panose="020F0502020204030204" pitchFamily="34" charset="0"/>
                <a:ea typeface="Times New Roman" panose="02020603050405020304" pitchFamily="18" charset="0"/>
              </a:rPr>
              <a:t>engemet</a:t>
            </a:r>
            <a:r>
              <a:rPr lang="en-GB" sz="1400" dirty="0">
                <a:solidFill>
                  <a:srgbClr val="202122"/>
                </a:solidFill>
                <a:effectLst/>
                <a:latin typeface="Calibri" panose="020F0502020204030204" pitchFamily="34" charset="0"/>
                <a:ea typeface="Times New Roman" panose="02020603050405020304" pitchFamily="18" charset="0"/>
              </a:rPr>
              <a:t>, </a:t>
            </a:r>
            <a:r>
              <a:rPr lang="en-GB" sz="1400" dirty="0" err="1">
                <a:solidFill>
                  <a:srgbClr val="202122"/>
                </a:solidFill>
                <a:effectLst/>
                <a:latin typeface="Calibri" panose="020F0502020204030204" pitchFamily="34" charset="0"/>
                <a:ea typeface="Times New Roman" panose="02020603050405020304" pitchFamily="18" charset="0"/>
              </a:rPr>
              <a:t>én</a:t>
            </a:r>
            <a:r>
              <a:rPr lang="en-GB" sz="1400" dirty="0">
                <a:solidFill>
                  <a:srgbClr val="202122"/>
                </a:solidFill>
                <a:effectLst/>
                <a:latin typeface="Calibri" panose="020F0502020204030204" pitchFamily="34" charset="0"/>
                <a:ea typeface="Times New Roman" panose="02020603050405020304" pitchFamily="18" charset="0"/>
              </a:rPr>
              <a:t> </a:t>
            </a:r>
            <a:r>
              <a:rPr lang="en-GB" sz="1400" dirty="0" err="1">
                <a:solidFill>
                  <a:srgbClr val="202122"/>
                </a:solidFill>
                <a:effectLst/>
                <a:latin typeface="Calibri" panose="020F0502020204030204" pitchFamily="34" charset="0"/>
                <a:ea typeface="Times New Roman" panose="02020603050405020304" pitchFamily="18" charset="0"/>
              </a:rPr>
              <a:t>tégedet</a:t>
            </a:r>
            <a:r>
              <a:rPr lang="en-GB" sz="1400" dirty="0">
                <a:solidFill>
                  <a:srgbClr val="202122"/>
                </a:solidFill>
                <a:effectLst/>
                <a:latin typeface="Calibri" panose="020F0502020204030204" pitchFamily="34" charset="0"/>
                <a:ea typeface="Times New Roman" panose="02020603050405020304" pitchFamily="18" charset="0"/>
              </a:rPr>
              <a:t>,</a:t>
            </a:r>
            <a:br>
              <a:rPr lang="en-GB" sz="1400" dirty="0">
                <a:solidFill>
                  <a:srgbClr val="202122"/>
                </a:solidFill>
                <a:effectLst/>
                <a:latin typeface="Calibri" panose="020F0502020204030204" pitchFamily="34" charset="0"/>
                <a:ea typeface="Times New Roman" panose="02020603050405020304" pitchFamily="18" charset="0"/>
              </a:rPr>
            </a:br>
            <a:r>
              <a:rPr lang="en-GB" sz="1400" dirty="0" err="1">
                <a:solidFill>
                  <a:srgbClr val="202122"/>
                </a:solidFill>
                <a:effectLst/>
                <a:latin typeface="Calibri" panose="020F0502020204030204" pitchFamily="34" charset="0"/>
                <a:ea typeface="Times New Roman" panose="02020603050405020304" pitchFamily="18" charset="0"/>
              </a:rPr>
              <a:t>virágom</a:t>
            </a:r>
            <a:r>
              <a:rPr lang="en-GB" sz="1400" dirty="0">
                <a:solidFill>
                  <a:srgbClr val="202122"/>
                </a:solidFill>
                <a:effectLst/>
                <a:latin typeface="Calibri" panose="020F0502020204030204" pitchFamily="34" charset="0"/>
                <a:ea typeface="Times New Roman" panose="02020603050405020304" pitchFamily="18" charset="0"/>
              </a:rPr>
              <a:t>, </a:t>
            </a:r>
            <a:r>
              <a:rPr lang="en-GB" sz="1400" dirty="0" err="1">
                <a:solidFill>
                  <a:srgbClr val="202122"/>
                </a:solidFill>
                <a:effectLst/>
                <a:latin typeface="Calibri" panose="020F0502020204030204" pitchFamily="34" charset="0"/>
                <a:ea typeface="Times New Roman" panose="02020603050405020304" pitchFamily="18" charset="0"/>
              </a:rPr>
              <a:t>virágom</a:t>
            </a:r>
            <a:endParaRPr lang="en-GB" sz="1400" dirty="0">
              <a:solidFill>
                <a:srgbClr val="202122"/>
              </a:solidFill>
              <a:latin typeface="Calibri" panose="020F0502020204030204" pitchFamily="34" charset="0"/>
              <a:ea typeface="Times New Roman" panose="02020603050405020304" pitchFamily="18" charset="0"/>
            </a:endParaRPr>
          </a:p>
          <a:p>
            <a:pPr>
              <a:lnSpc>
                <a:spcPct val="107000"/>
              </a:lnSpc>
              <a:spcBef>
                <a:spcPts val="600"/>
              </a:spcBef>
              <a:spcAft>
                <a:spcPts val="1200"/>
              </a:spcAft>
            </a:pP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Zöld</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pántlika</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könnyű</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gúnya</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a:t>
            </a:r>
            <a:b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b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Virágom</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virágom</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a:t>
            </a:r>
            <a:b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b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Mert </a:t>
            </a: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azt</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 a </a:t>
            </a: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szél</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könnyen</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fújja</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a:t>
            </a:r>
            <a:b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b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Virágom</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virágom</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dirty="0">
                <a:solidFill>
                  <a:srgbClr val="202122"/>
                </a:solidFill>
                <a:effectLst/>
                <a:latin typeface="Calibri" panose="020F0502020204030204" pitchFamily="34" charset="0"/>
                <a:ea typeface="Times New Roman" panose="02020603050405020304" pitchFamily="18" charset="0"/>
              </a:rPr>
              <a:t>De a </a:t>
            </a:r>
            <a:r>
              <a:rPr lang="en-GB" sz="1400" dirty="0" err="1">
                <a:solidFill>
                  <a:srgbClr val="202122"/>
                </a:solidFill>
                <a:effectLst/>
                <a:latin typeface="Calibri" panose="020F0502020204030204" pitchFamily="34" charset="0"/>
                <a:ea typeface="Times New Roman" panose="02020603050405020304" pitchFamily="18" charset="0"/>
              </a:rPr>
              <a:t>fátyol</a:t>
            </a:r>
            <a:r>
              <a:rPr lang="en-GB" sz="1400" dirty="0">
                <a:solidFill>
                  <a:srgbClr val="202122"/>
                </a:solidFill>
                <a:effectLst/>
                <a:latin typeface="Calibri" panose="020F0502020204030204" pitchFamily="34" charset="0"/>
                <a:ea typeface="Times New Roman" panose="02020603050405020304" pitchFamily="18" charset="0"/>
              </a:rPr>
              <a:t> </a:t>
            </a:r>
            <a:r>
              <a:rPr lang="en-GB" sz="1400" dirty="0" err="1">
                <a:solidFill>
                  <a:srgbClr val="202122"/>
                </a:solidFill>
                <a:effectLst/>
                <a:latin typeface="Calibri" panose="020F0502020204030204" pitchFamily="34" charset="0"/>
                <a:ea typeface="Times New Roman" panose="02020603050405020304" pitchFamily="18" charset="0"/>
              </a:rPr>
              <a:t>nehéz</a:t>
            </a:r>
            <a:r>
              <a:rPr lang="en-GB" sz="1400" dirty="0">
                <a:solidFill>
                  <a:srgbClr val="202122"/>
                </a:solidFill>
                <a:effectLst/>
                <a:latin typeface="Calibri" panose="020F0502020204030204" pitchFamily="34" charset="0"/>
                <a:ea typeface="Times New Roman" panose="02020603050405020304" pitchFamily="18" charset="0"/>
              </a:rPr>
              <a:t> </a:t>
            </a:r>
            <a:r>
              <a:rPr lang="en-GB" sz="1400" dirty="0" err="1">
                <a:solidFill>
                  <a:srgbClr val="202122"/>
                </a:solidFill>
                <a:effectLst/>
                <a:latin typeface="Calibri" panose="020F0502020204030204" pitchFamily="34" charset="0"/>
                <a:ea typeface="Times New Roman" panose="02020603050405020304" pitchFamily="18" charset="0"/>
              </a:rPr>
              <a:t>gúnya</a:t>
            </a:r>
            <a:r>
              <a:rPr lang="en-GB" sz="1400" dirty="0">
                <a:solidFill>
                  <a:srgbClr val="202122"/>
                </a:solidFill>
                <a:effectLst/>
                <a:latin typeface="Calibri" panose="020F0502020204030204" pitchFamily="34" charset="0"/>
                <a:ea typeface="Times New Roman" panose="02020603050405020304" pitchFamily="18" charset="0"/>
              </a:rPr>
              <a:t>,</a:t>
            </a:r>
            <a:br>
              <a:rPr lang="en-GB" sz="1400" dirty="0">
                <a:solidFill>
                  <a:srgbClr val="202122"/>
                </a:solidFill>
                <a:effectLst/>
                <a:latin typeface="Calibri" panose="020F0502020204030204" pitchFamily="34" charset="0"/>
                <a:ea typeface="Times New Roman" panose="02020603050405020304" pitchFamily="18" charset="0"/>
              </a:rPr>
            </a:br>
            <a:r>
              <a:rPr lang="en-GB" sz="1400" dirty="0" err="1">
                <a:solidFill>
                  <a:srgbClr val="202122"/>
                </a:solidFill>
                <a:effectLst/>
                <a:latin typeface="Calibri" panose="020F0502020204030204" pitchFamily="34" charset="0"/>
                <a:ea typeface="Times New Roman" panose="02020603050405020304" pitchFamily="18" charset="0"/>
              </a:rPr>
              <a:t>Virágom</a:t>
            </a:r>
            <a:r>
              <a:rPr lang="en-GB" sz="1400" dirty="0">
                <a:solidFill>
                  <a:srgbClr val="202122"/>
                </a:solidFill>
                <a:effectLst/>
                <a:latin typeface="Calibri" panose="020F0502020204030204" pitchFamily="34" charset="0"/>
                <a:ea typeface="Times New Roman" panose="02020603050405020304" pitchFamily="18" charset="0"/>
              </a:rPr>
              <a:t>, </a:t>
            </a:r>
            <a:r>
              <a:rPr lang="en-GB" sz="1400" dirty="0" err="1">
                <a:solidFill>
                  <a:srgbClr val="202122"/>
                </a:solidFill>
                <a:effectLst/>
                <a:latin typeface="Calibri" panose="020F0502020204030204" pitchFamily="34" charset="0"/>
                <a:ea typeface="Times New Roman" panose="02020603050405020304" pitchFamily="18" charset="0"/>
              </a:rPr>
              <a:t>virágom</a:t>
            </a:r>
            <a:r>
              <a:rPr lang="en-GB" sz="1400" dirty="0">
                <a:solidFill>
                  <a:srgbClr val="202122"/>
                </a:solidFill>
                <a:effectLst/>
                <a:latin typeface="Calibri" panose="020F0502020204030204" pitchFamily="34" charset="0"/>
                <a:ea typeface="Times New Roman" panose="02020603050405020304" pitchFamily="18" charset="0"/>
              </a:rPr>
              <a:t>,</a:t>
            </a:r>
            <a:br>
              <a:rPr lang="en-GB" sz="1400" dirty="0">
                <a:solidFill>
                  <a:srgbClr val="202122"/>
                </a:solidFill>
                <a:effectLst/>
                <a:latin typeface="Calibri" panose="020F0502020204030204" pitchFamily="34" charset="0"/>
                <a:ea typeface="Times New Roman" panose="02020603050405020304" pitchFamily="18" charset="0"/>
              </a:rPr>
            </a:br>
            <a:r>
              <a:rPr lang="en-GB" sz="1400" dirty="0">
                <a:solidFill>
                  <a:srgbClr val="202122"/>
                </a:solidFill>
                <a:effectLst/>
                <a:latin typeface="Calibri" panose="020F0502020204030204" pitchFamily="34" charset="0"/>
                <a:ea typeface="Times New Roman" panose="02020603050405020304" pitchFamily="18" charset="0"/>
              </a:rPr>
              <a:t>Mert </a:t>
            </a:r>
            <a:r>
              <a:rPr lang="en-GB" sz="1400" dirty="0" err="1">
                <a:solidFill>
                  <a:srgbClr val="202122"/>
                </a:solidFill>
                <a:effectLst/>
                <a:latin typeface="Calibri" panose="020F0502020204030204" pitchFamily="34" charset="0"/>
                <a:ea typeface="Times New Roman" panose="02020603050405020304" pitchFamily="18" charset="0"/>
              </a:rPr>
              <a:t>azt</a:t>
            </a:r>
            <a:r>
              <a:rPr lang="en-GB" sz="1400" dirty="0">
                <a:solidFill>
                  <a:srgbClr val="202122"/>
                </a:solidFill>
                <a:effectLst/>
                <a:latin typeface="Calibri" panose="020F0502020204030204" pitchFamily="34" charset="0"/>
                <a:ea typeface="Times New Roman" panose="02020603050405020304" pitchFamily="18" charset="0"/>
              </a:rPr>
              <a:t> a </a:t>
            </a:r>
            <a:r>
              <a:rPr lang="en-GB" sz="1400" dirty="0" err="1">
                <a:solidFill>
                  <a:srgbClr val="202122"/>
                </a:solidFill>
                <a:effectLst/>
                <a:latin typeface="Calibri" panose="020F0502020204030204" pitchFamily="34" charset="0"/>
                <a:ea typeface="Times New Roman" panose="02020603050405020304" pitchFamily="18" charset="0"/>
              </a:rPr>
              <a:t>bú</a:t>
            </a:r>
            <a:r>
              <a:rPr lang="en-GB" sz="1400" dirty="0">
                <a:solidFill>
                  <a:srgbClr val="202122"/>
                </a:solidFill>
                <a:effectLst/>
                <a:latin typeface="Calibri" panose="020F0502020204030204" pitchFamily="34" charset="0"/>
                <a:ea typeface="Times New Roman" panose="02020603050405020304" pitchFamily="18" charset="0"/>
              </a:rPr>
              <a:t> </a:t>
            </a:r>
            <a:r>
              <a:rPr lang="en-GB" sz="1400" dirty="0" err="1">
                <a:solidFill>
                  <a:srgbClr val="202122"/>
                </a:solidFill>
                <a:effectLst/>
                <a:latin typeface="Calibri" panose="020F0502020204030204" pitchFamily="34" charset="0"/>
                <a:ea typeface="Times New Roman" panose="02020603050405020304" pitchFamily="18" charset="0"/>
              </a:rPr>
              <a:t>foldig</a:t>
            </a:r>
            <a:r>
              <a:rPr lang="en-GB" sz="1400" dirty="0">
                <a:solidFill>
                  <a:srgbClr val="202122"/>
                </a:solidFill>
                <a:effectLst/>
                <a:latin typeface="Calibri" panose="020F0502020204030204" pitchFamily="34" charset="0"/>
                <a:ea typeface="Times New Roman" panose="02020603050405020304" pitchFamily="18" charset="0"/>
              </a:rPr>
              <a:t> </a:t>
            </a:r>
            <a:r>
              <a:rPr lang="en-GB" sz="1400" dirty="0" err="1">
                <a:solidFill>
                  <a:srgbClr val="202122"/>
                </a:solidFill>
                <a:effectLst/>
                <a:latin typeface="Calibri" panose="020F0502020204030204" pitchFamily="34" charset="0"/>
                <a:ea typeface="Times New Roman" panose="02020603050405020304" pitchFamily="18" charset="0"/>
              </a:rPr>
              <a:t>húzza</a:t>
            </a:r>
            <a:r>
              <a:rPr lang="en-GB" sz="1400" dirty="0">
                <a:solidFill>
                  <a:srgbClr val="202122"/>
                </a:solidFill>
                <a:effectLst/>
                <a:latin typeface="Calibri" panose="020F0502020204030204" pitchFamily="34" charset="0"/>
                <a:ea typeface="Times New Roman" panose="02020603050405020304" pitchFamily="18" charset="0"/>
              </a:rPr>
              <a:t>,</a:t>
            </a:r>
            <a:br>
              <a:rPr lang="en-GB" sz="1400" dirty="0">
                <a:solidFill>
                  <a:srgbClr val="202122"/>
                </a:solidFill>
                <a:effectLst/>
                <a:latin typeface="Calibri" panose="020F0502020204030204" pitchFamily="34" charset="0"/>
                <a:ea typeface="Times New Roman" panose="02020603050405020304" pitchFamily="18" charset="0"/>
              </a:rPr>
            </a:br>
            <a:r>
              <a:rPr lang="en-GB" sz="1400" dirty="0" err="1">
                <a:solidFill>
                  <a:srgbClr val="202122"/>
                </a:solidFill>
                <a:effectLst/>
                <a:latin typeface="Calibri" panose="020F0502020204030204" pitchFamily="34" charset="0"/>
                <a:ea typeface="Times New Roman" panose="02020603050405020304" pitchFamily="18" charset="0"/>
              </a:rPr>
              <a:t>Virágom</a:t>
            </a:r>
            <a:r>
              <a:rPr lang="en-GB" sz="1400" dirty="0">
                <a:solidFill>
                  <a:srgbClr val="202122"/>
                </a:solidFill>
                <a:effectLst/>
                <a:latin typeface="Calibri" panose="020F0502020204030204" pitchFamily="34" charset="0"/>
                <a:ea typeface="Times New Roman" panose="02020603050405020304" pitchFamily="18" charset="0"/>
              </a:rPr>
              <a:t>, </a:t>
            </a:r>
            <a:r>
              <a:rPr lang="en-GB" sz="1400" dirty="0" err="1">
                <a:solidFill>
                  <a:srgbClr val="202122"/>
                </a:solidFill>
                <a:effectLst/>
                <a:latin typeface="Calibri" panose="020F0502020204030204" pitchFamily="34" charset="0"/>
                <a:ea typeface="Times New Roman" panose="02020603050405020304" pitchFamily="18" charset="0"/>
              </a:rPr>
              <a:t>virágom</a:t>
            </a:r>
            <a:r>
              <a:rPr lang="en-GB" sz="1400" dirty="0">
                <a:solidFill>
                  <a:srgbClr val="202122"/>
                </a:solidFill>
                <a:effectLst/>
                <a:latin typeface="Calibri" panose="020F0502020204030204" pitchFamily="34" charset="0"/>
                <a:ea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1100" dirty="0"/>
          </a:p>
        </p:txBody>
      </p:sp>
      <p:sp>
        <p:nvSpPr>
          <p:cNvPr id="11" name="TextBox 10">
            <a:extLst>
              <a:ext uri="{FF2B5EF4-FFF2-40B4-BE49-F238E27FC236}">
                <a16:creationId xmlns:a16="http://schemas.microsoft.com/office/drawing/2014/main" id="{8E88276D-8CDB-B7A1-F605-24CE556B5AD5}"/>
              </a:ext>
            </a:extLst>
          </p:cNvPr>
          <p:cNvSpPr txBox="1"/>
          <p:nvPr/>
        </p:nvSpPr>
        <p:spPr>
          <a:xfrm>
            <a:off x="6329277" y="6333968"/>
            <a:ext cx="2346593" cy="702436"/>
          </a:xfrm>
          <a:prstGeom prst="rect">
            <a:avLst/>
          </a:prstGeom>
          <a:noFill/>
        </p:spPr>
        <p:txBody>
          <a:bodyPr wrap="square" rtlCol="0">
            <a:spAutoFit/>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(Hungarian)</a:t>
            </a:r>
          </a:p>
          <a:p>
            <a:endParaRPr lang="en-GB" dirty="0"/>
          </a:p>
        </p:txBody>
      </p:sp>
      <p:sp>
        <p:nvSpPr>
          <p:cNvPr id="12" name="TextBox 11">
            <a:extLst>
              <a:ext uri="{FF2B5EF4-FFF2-40B4-BE49-F238E27FC236}">
                <a16:creationId xmlns:a16="http://schemas.microsoft.com/office/drawing/2014/main" id="{488C4575-3CC4-21E3-4FFA-FFE2C2275DBE}"/>
              </a:ext>
            </a:extLst>
          </p:cNvPr>
          <p:cNvSpPr txBox="1"/>
          <p:nvPr/>
        </p:nvSpPr>
        <p:spPr>
          <a:xfrm>
            <a:off x="8378585" y="1695694"/>
            <a:ext cx="2506997" cy="4611199"/>
          </a:xfrm>
          <a:prstGeom prst="rect">
            <a:avLst/>
          </a:prstGeom>
          <a:noFill/>
        </p:spPr>
        <p:txBody>
          <a:bodyPr wrap="square" rtlCol="0">
            <a:spAutoFit/>
          </a:bodyPr>
          <a:lstStyle/>
          <a:p>
            <a:pPr>
              <a:lnSpc>
                <a:spcPct val="107000"/>
              </a:lnSpc>
              <a:spcAft>
                <a:spcPts val="800"/>
              </a:spcAft>
            </a:pPr>
            <a:r>
              <a:rPr lang="en-GB" sz="1400" b="1" i="1" u="sng" dirty="0">
                <a:effectLst/>
                <a:latin typeface="Calibri" panose="020F0502020204030204" pitchFamily="34" charset="0"/>
                <a:ea typeface="Calibri" panose="020F0502020204030204" pitchFamily="34" charset="0"/>
                <a:cs typeface="Calibri" panose="020F0502020204030204" pitchFamily="34" charset="0"/>
              </a:rPr>
              <a:t>Spring Breeze Blows the Water</a:t>
            </a:r>
            <a:endParaRPr lang="en-GB" sz="1400" b="1" i="1"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sz="1400" i="1" dirty="0">
                <a:effectLst/>
                <a:latin typeface="Calibri" panose="020F0502020204030204" pitchFamily="34" charset="0"/>
                <a:ea typeface="Calibri" panose="020F0502020204030204" pitchFamily="34" charset="0"/>
                <a:cs typeface="Calibri" panose="020F0502020204030204" pitchFamily="34" charset="0"/>
              </a:rPr>
              <a:t>Spring breeze blows the water</a:t>
            </a:r>
            <a:br>
              <a:rPr lang="en-GB" sz="1400" i="1" dirty="0">
                <a:effectLst/>
                <a:latin typeface="Calibri" panose="020F0502020204030204" pitchFamily="34" charset="0"/>
                <a:ea typeface="Calibri" panose="020F0502020204030204" pitchFamily="34" charset="0"/>
                <a:cs typeface="Calibri" panose="020F0502020204030204" pitchFamily="34" charset="0"/>
              </a:rPr>
            </a:br>
            <a:r>
              <a:rPr lang="en-GB" sz="1400" i="1" dirty="0">
                <a:effectLst/>
                <a:latin typeface="Calibri" panose="020F0502020204030204" pitchFamily="34" charset="0"/>
                <a:ea typeface="Calibri" panose="020F0502020204030204" pitchFamily="34" charset="0"/>
                <a:cs typeface="Calibri" panose="020F0502020204030204" pitchFamily="34" charset="0"/>
              </a:rPr>
              <a:t>my flower, my flower</a:t>
            </a:r>
            <a:br>
              <a:rPr lang="en-GB" sz="1400" i="1" dirty="0">
                <a:effectLst/>
                <a:latin typeface="Calibri" panose="020F0502020204030204" pitchFamily="34" charset="0"/>
                <a:ea typeface="Calibri" panose="020F0502020204030204" pitchFamily="34" charset="0"/>
                <a:cs typeface="Calibri" panose="020F0502020204030204" pitchFamily="34" charset="0"/>
              </a:rPr>
            </a:br>
            <a:r>
              <a:rPr lang="en-GB" sz="1400" i="1" dirty="0">
                <a:effectLst/>
                <a:latin typeface="Calibri" panose="020F0502020204030204" pitchFamily="34" charset="0"/>
                <a:ea typeface="Calibri" panose="020F0502020204030204" pitchFamily="34" charset="0"/>
                <a:cs typeface="Calibri" panose="020F0502020204030204" pitchFamily="34" charset="0"/>
              </a:rPr>
              <a:t>every bird picks a partner</a:t>
            </a:r>
            <a:br>
              <a:rPr lang="en-GB" sz="1400" i="1" dirty="0">
                <a:effectLst/>
                <a:latin typeface="Calibri" panose="020F0502020204030204" pitchFamily="34" charset="0"/>
                <a:ea typeface="Calibri" panose="020F0502020204030204" pitchFamily="34" charset="0"/>
                <a:cs typeface="Calibri" panose="020F0502020204030204" pitchFamily="34" charset="0"/>
              </a:rPr>
            </a:br>
            <a:r>
              <a:rPr lang="en-GB" sz="1400" i="1" dirty="0">
                <a:effectLst/>
                <a:latin typeface="Calibri" panose="020F0502020204030204" pitchFamily="34" charset="0"/>
                <a:ea typeface="Calibri" panose="020F0502020204030204" pitchFamily="34" charset="0"/>
                <a:cs typeface="Calibri" panose="020F0502020204030204" pitchFamily="34" charset="0"/>
              </a:rPr>
              <a:t>my flower, my flower</a:t>
            </a:r>
            <a:endParaRPr lang="en-GB" sz="1400" i="1"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sz="1400" i="1" dirty="0">
                <a:effectLst/>
                <a:latin typeface="Calibri" panose="020F0502020204030204" pitchFamily="34" charset="0"/>
                <a:ea typeface="Calibri" panose="020F0502020204030204" pitchFamily="34" charset="0"/>
                <a:cs typeface="Calibri" panose="020F0502020204030204" pitchFamily="34" charset="0"/>
              </a:rPr>
              <a:t>So who should I choose now,</a:t>
            </a:r>
            <a:br>
              <a:rPr lang="en-GB" sz="1400" i="1" dirty="0">
                <a:effectLst/>
                <a:latin typeface="Calibri" panose="020F0502020204030204" pitchFamily="34" charset="0"/>
                <a:ea typeface="Calibri" panose="020F0502020204030204" pitchFamily="34" charset="0"/>
                <a:cs typeface="Calibri" panose="020F0502020204030204" pitchFamily="34" charset="0"/>
              </a:rPr>
            </a:br>
            <a:r>
              <a:rPr lang="en-GB" sz="1400" i="1" dirty="0">
                <a:effectLst/>
                <a:latin typeface="Calibri" panose="020F0502020204030204" pitchFamily="34" charset="0"/>
                <a:ea typeface="Calibri" panose="020F0502020204030204" pitchFamily="34" charset="0"/>
                <a:cs typeface="Calibri" panose="020F0502020204030204" pitchFamily="34" charset="0"/>
              </a:rPr>
              <a:t>my flower, my flower</a:t>
            </a:r>
            <a:br>
              <a:rPr lang="en-GB" sz="1400" i="1" dirty="0">
                <a:effectLst/>
                <a:latin typeface="Calibri" panose="020F0502020204030204" pitchFamily="34" charset="0"/>
                <a:ea typeface="Calibri" panose="020F0502020204030204" pitchFamily="34" charset="0"/>
                <a:cs typeface="Calibri" panose="020F0502020204030204" pitchFamily="34" charset="0"/>
              </a:rPr>
            </a:br>
            <a:r>
              <a:rPr lang="en-GB" sz="1400" i="1" dirty="0">
                <a:effectLst/>
                <a:latin typeface="Calibri" panose="020F0502020204030204" pitchFamily="34" charset="0"/>
                <a:ea typeface="Calibri" panose="020F0502020204030204" pitchFamily="34" charset="0"/>
                <a:cs typeface="Calibri" panose="020F0502020204030204" pitchFamily="34" charset="0"/>
              </a:rPr>
              <a:t>you pick me and I´ll pick you,</a:t>
            </a:r>
            <a:br>
              <a:rPr lang="en-GB" sz="1400" i="1" dirty="0">
                <a:effectLst/>
                <a:latin typeface="Calibri" panose="020F0502020204030204" pitchFamily="34" charset="0"/>
                <a:ea typeface="Calibri" panose="020F0502020204030204" pitchFamily="34" charset="0"/>
                <a:cs typeface="Calibri" panose="020F0502020204030204" pitchFamily="34" charset="0"/>
              </a:rPr>
            </a:br>
            <a:r>
              <a:rPr lang="en-GB" sz="1400" i="1" dirty="0">
                <a:effectLst/>
                <a:latin typeface="Calibri" panose="020F0502020204030204" pitchFamily="34" charset="0"/>
                <a:ea typeface="Calibri" panose="020F0502020204030204" pitchFamily="34" charset="0"/>
                <a:cs typeface="Calibri" panose="020F0502020204030204" pitchFamily="34" charset="0"/>
              </a:rPr>
              <a:t>my flower, my flower</a:t>
            </a:r>
          </a:p>
          <a:p>
            <a:pPr>
              <a:spcAft>
                <a:spcPts val="800"/>
              </a:spcAft>
            </a:pPr>
            <a:r>
              <a:rPr lang="en-GB" sz="1400" i="1" dirty="0">
                <a:effectLst/>
                <a:latin typeface="Calibri" panose="020F0502020204030204" pitchFamily="34" charset="0"/>
                <a:ea typeface="Calibri" panose="020F0502020204030204" pitchFamily="34" charset="0"/>
                <a:cs typeface="Calibri" panose="020F0502020204030204" pitchFamily="34" charset="0"/>
              </a:rPr>
              <a:t>Green hair ribbon, simple dress</a:t>
            </a:r>
            <a:br>
              <a:rPr lang="en-GB" sz="1400" i="1" dirty="0">
                <a:effectLst/>
                <a:latin typeface="Calibri" panose="020F0502020204030204" pitchFamily="34" charset="0"/>
                <a:ea typeface="Calibri" panose="020F0502020204030204" pitchFamily="34" charset="0"/>
                <a:cs typeface="Calibri" panose="020F0502020204030204" pitchFamily="34" charset="0"/>
              </a:rPr>
            </a:br>
            <a:r>
              <a:rPr lang="en-GB" sz="1400" i="1" dirty="0">
                <a:effectLst/>
                <a:latin typeface="Calibri" panose="020F0502020204030204" pitchFamily="34" charset="0"/>
                <a:ea typeface="Calibri" panose="020F0502020204030204" pitchFamily="34" charset="0"/>
                <a:cs typeface="Calibri" panose="020F0502020204030204" pitchFamily="34" charset="0"/>
              </a:rPr>
              <a:t>my flower, my flower</a:t>
            </a:r>
            <a:br>
              <a:rPr lang="en-GB" sz="1400" i="1" dirty="0">
                <a:effectLst/>
                <a:latin typeface="Calibri" panose="020F0502020204030204" pitchFamily="34" charset="0"/>
                <a:ea typeface="Calibri" panose="020F0502020204030204" pitchFamily="34" charset="0"/>
                <a:cs typeface="Calibri" panose="020F0502020204030204" pitchFamily="34" charset="0"/>
              </a:rPr>
            </a:br>
            <a:r>
              <a:rPr lang="en-GB" sz="1400" i="1" dirty="0">
                <a:effectLst/>
                <a:latin typeface="Calibri" panose="020F0502020204030204" pitchFamily="34" charset="0"/>
                <a:ea typeface="Calibri" panose="020F0502020204030204" pitchFamily="34" charset="0"/>
                <a:cs typeface="Calibri" panose="020F0502020204030204" pitchFamily="34" charset="0"/>
              </a:rPr>
              <a:t>because the wind can easily</a:t>
            </a:r>
            <a:br>
              <a:rPr lang="en-GB" sz="1400" i="1" dirty="0">
                <a:effectLst/>
                <a:latin typeface="Calibri" panose="020F0502020204030204" pitchFamily="34" charset="0"/>
                <a:ea typeface="Calibri" panose="020F0502020204030204" pitchFamily="34" charset="0"/>
                <a:cs typeface="Calibri" panose="020F0502020204030204" pitchFamily="34" charset="0"/>
              </a:rPr>
            </a:br>
            <a:r>
              <a:rPr lang="en-GB" sz="1400" i="1" dirty="0">
                <a:effectLst/>
                <a:latin typeface="Calibri" panose="020F0502020204030204" pitchFamily="34" charset="0"/>
                <a:ea typeface="Calibri" panose="020F0502020204030204" pitchFamily="34" charset="0"/>
                <a:cs typeface="Calibri" panose="020F0502020204030204" pitchFamily="34" charset="0"/>
              </a:rPr>
              <a:t>ruffle it,</a:t>
            </a:r>
            <a:br>
              <a:rPr lang="en-GB" sz="1400" i="1" dirty="0">
                <a:effectLst/>
                <a:latin typeface="Calibri" panose="020F0502020204030204" pitchFamily="34" charset="0"/>
                <a:ea typeface="Calibri" panose="020F0502020204030204" pitchFamily="34" charset="0"/>
                <a:cs typeface="Calibri" panose="020F0502020204030204" pitchFamily="34" charset="0"/>
              </a:rPr>
            </a:br>
            <a:r>
              <a:rPr lang="en-GB" sz="1400" i="1" dirty="0">
                <a:effectLst/>
                <a:latin typeface="Calibri" panose="020F0502020204030204" pitchFamily="34" charset="0"/>
                <a:ea typeface="Calibri" panose="020F0502020204030204" pitchFamily="34" charset="0"/>
                <a:cs typeface="Calibri" panose="020F0502020204030204" pitchFamily="34" charset="0"/>
              </a:rPr>
              <a:t>my flower, my flower </a:t>
            </a:r>
            <a:endParaRPr lang="en-GB" sz="1400" i="1"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sz="1400" i="1" dirty="0">
                <a:effectLst/>
                <a:latin typeface="Calibri" panose="020F0502020204030204" pitchFamily="34" charset="0"/>
                <a:ea typeface="Calibri" panose="020F0502020204030204" pitchFamily="34" charset="0"/>
                <a:cs typeface="Calibri" panose="020F0502020204030204" pitchFamily="34" charset="0"/>
              </a:rPr>
              <a:t>But the veil´s a heavy burden</a:t>
            </a:r>
            <a:br>
              <a:rPr lang="en-GB" sz="1400" i="1" dirty="0">
                <a:effectLst/>
                <a:latin typeface="Calibri" panose="020F0502020204030204" pitchFamily="34" charset="0"/>
                <a:ea typeface="Calibri" panose="020F0502020204030204" pitchFamily="34" charset="0"/>
                <a:cs typeface="Calibri" panose="020F0502020204030204" pitchFamily="34" charset="0"/>
              </a:rPr>
            </a:br>
            <a:r>
              <a:rPr lang="en-GB" sz="1400" i="1" dirty="0">
                <a:effectLst/>
                <a:latin typeface="Calibri" panose="020F0502020204030204" pitchFamily="34" charset="0"/>
                <a:ea typeface="Calibri" panose="020F0502020204030204" pitchFamily="34" charset="0"/>
                <a:cs typeface="Calibri" panose="020F0502020204030204" pitchFamily="34" charset="0"/>
              </a:rPr>
              <a:t>my flower, my flower</a:t>
            </a:r>
            <a:br>
              <a:rPr lang="en-GB" sz="1400" i="1" dirty="0">
                <a:effectLst/>
                <a:latin typeface="Calibri" panose="020F0502020204030204" pitchFamily="34" charset="0"/>
                <a:ea typeface="Calibri" panose="020F0502020204030204" pitchFamily="34" charset="0"/>
                <a:cs typeface="Calibri" panose="020F0502020204030204" pitchFamily="34" charset="0"/>
              </a:rPr>
            </a:br>
            <a:r>
              <a:rPr lang="en-GB" sz="1400" i="1" dirty="0">
                <a:effectLst/>
                <a:latin typeface="Calibri" panose="020F0502020204030204" pitchFamily="34" charset="0"/>
                <a:ea typeface="Calibri" panose="020F0502020204030204" pitchFamily="34" charset="0"/>
                <a:cs typeface="Calibri" panose="020F0502020204030204" pitchFamily="34" charset="0"/>
              </a:rPr>
              <a:t>because the sadness pulls</a:t>
            </a:r>
            <a:br>
              <a:rPr lang="en-GB" sz="1400" i="1" dirty="0">
                <a:effectLst/>
                <a:latin typeface="Calibri" panose="020F0502020204030204" pitchFamily="34" charset="0"/>
                <a:ea typeface="Calibri" panose="020F0502020204030204" pitchFamily="34" charset="0"/>
                <a:cs typeface="Calibri" panose="020F0502020204030204" pitchFamily="34" charset="0"/>
              </a:rPr>
            </a:br>
            <a:r>
              <a:rPr lang="en-GB" sz="1400" i="1" dirty="0">
                <a:effectLst/>
                <a:latin typeface="Calibri" panose="020F0502020204030204" pitchFamily="34" charset="0"/>
                <a:ea typeface="Calibri" panose="020F0502020204030204" pitchFamily="34" charset="0"/>
                <a:cs typeface="Calibri" panose="020F0502020204030204" pitchFamily="34" charset="0"/>
              </a:rPr>
              <a:t>it down,</a:t>
            </a:r>
            <a:br>
              <a:rPr lang="en-GB" sz="1400" i="1" dirty="0">
                <a:effectLst/>
                <a:latin typeface="Calibri" panose="020F0502020204030204" pitchFamily="34" charset="0"/>
                <a:ea typeface="Calibri" panose="020F0502020204030204" pitchFamily="34" charset="0"/>
                <a:cs typeface="Calibri" panose="020F0502020204030204" pitchFamily="34" charset="0"/>
              </a:rPr>
            </a:br>
            <a:r>
              <a:rPr lang="en-GB" sz="1400" i="1" dirty="0">
                <a:effectLst/>
                <a:latin typeface="Calibri" panose="020F0502020204030204" pitchFamily="34" charset="0"/>
                <a:ea typeface="Calibri" panose="020F0502020204030204" pitchFamily="34" charset="0"/>
                <a:cs typeface="Calibri" panose="020F0502020204030204" pitchFamily="34" charset="0"/>
              </a:rPr>
              <a:t>my flower, my flower.</a:t>
            </a:r>
            <a:endParaRPr lang="en-GB" sz="14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DACB838F-9C11-C14D-2CE1-7F486FE1F2EB}"/>
              </a:ext>
            </a:extLst>
          </p:cNvPr>
          <p:cNvSpPr txBox="1"/>
          <p:nvPr/>
        </p:nvSpPr>
        <p:spPr>
          <a:xfrm>
            <a:off x="241712" y="360119"/>
            <a:ext cx="6208004" cy="1074718"/>
          </a:xfrm>
          <a:prstGeom prst="rect">
            <a:avLst/>
          </a:prstGeom>
          <a:noFill/>
        </p:spPr>
        <p:txBody>
          <a:bodyPr wrap="square">
            <a:spAutoFit/>
          </a:bodyPr>
          <a:lstStyle/>
          <a:p>
            <a:pPr>
              <a:lnSpc>
                <a:spcPct val="107000"/>
              </a:lnSpc>
              <a:spcAft>
                <a:spcPts val="800"/>
              </a:spcAft>
            </a:pP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Lara Kiss</a:t>
            </a:r>
            <a:r>
              <a:rPr lang="en-GB" sz="2000" b="1" dirty="0">
                <a:latin typeface="Avenir Next LT Pro" panose="020B0504020202020204" pitchFamily="34" charset="0"/>
                <a:ea typeface="Calibri" panose="020F0502020204030204" pitchFamily="34" charset="0"/>
                <a:cs typeface="Times New Roman" panose="02020603050405020304" pitchFamily="18" charset="0"/>
              </a:rPr>
              <a:t> (Year 9)</a:t>
            </a: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Horizon Community College</a:t>
            </a:r>
          </a:p>
          <a:p>
            <a:pPr>
              <a:lnSpc>
                <a:spcPct val="107000"/>
              </a:lnSpc>
              <a:spcAft>
                <a:spcPts val="800"/>
              </a:spcAft>
            </a:pPr>
            <a:r>
              <a:rPr lang="en-GB" sz="1400" b="1" dirty="0">
                <a:latin typeface="Avenir Next LT Pro" panose="020B0504020202020204" pitchFamily="34" charset="0"/>
                <a:ea typeface="Calibri" panose="020F0502020204030204" pitchFamily="34" charset="0"/>
                <a:cs typeface="Times New Roman" panose="02020603050405020304" pitchFamily="18" charset="0"/>
              </a:rPr>
              <a:t>Hungarian</a:t>
            </a:r>
            <a:endParaRPr lang="en-US" sz="1400" b="1"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37B249F7-3634-6384-1F09-CCDF4F01ED24}"/>
              </a:ext>
            </a:extLst>
          </p:cNvPr>
          <p:cNvSpPr txBox="1"/>
          <p:nvPr/>
        </p:nvSpPr>
        <p:spPr>
          <a:xfrm>
            <a:off x="1306418" y="2084292"/>
            <a:ext cx="4078593" cy="3184141"/>
          </a:xfrm>
          <a:prstGeom prst="rect">
            <a:avLst/>
          </a:prstGeom>
          <a:noFill/>
        </p:spPr>
        <p:txBody>
          <a:bodyPr wrap="square" rtlCol="0">
            <a:spAutoFit/>
          </a:bodyPr>
          <a:lstStyle/>
          <a:p>
            <a:pPr>
              <a:lnSpc>
                <a:spcPct val="107000"/>
              </a:lnSpc>
              <a:spcAft>
                <a:spcPts val="800"/>
              </a:spcAft>
            </a:pPr>
            <a:r>
              <a:rPr lang="en-GB" sz="1400" i="1" dirty="0">
                <a:effectLst/>
                <a:latin typeface="Avenir Next LT Pro" panose="020B0504020202020204" pitchFamily="34" charset="0"/>
                <a:ea typeface="Calibri" panose="020F0502020204030204" pitchFamily="34" charset="0"/>
                <a:cs typeface="Calibri" panose="020F0502020204030204" pitchFamily="34" charset="0"/>
              </a:rPr>
              <a:t>This a Hungarian folk song/poem for children. It talks about young love and marriage. Some versions change the last verse/stanza to a happy ending where they fall in love while others end with a tale of forced marriage like the one above. Although it is a sad poem it makes me feel happy to know that times have changed and now there are a lot fewer forced marriages and more for love.</a:t>
            </a:r>
            <a:endParaRPr lang="en-GB" sz="1400" i="1" dirty="0">
              <a:effectLst/>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effectLst/>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effectLst/>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6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5965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1811</TotalTime>
  <Words>6614</Words>
  <Application>Microsoft Office PowerPoint</Application>
  <PresentationFormat>Widescreen</PresentationFormat>
  <Paragraphs>574</Paragraphs>
  <Slides>39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Aptos</vt:lpstr>
      <vt:lpstr>Aptos Display</vt:lpstr>
      <vt:lpstr>Arial</vt:lpstr>
      <vt:lpstr>Avenir Next LT Pro</vt:lpstr>
      <vt:lpstr>Avenir Next LT Pro Light</vt:lpstr>
      <vt:lpstr>Calibri</vt:lpstr>
      <vt:lpstr>Modern Love</vt:lpstr>
      <vt:lpstr>Times New Roman</vt:lpstr>
      <vt:lpstr>Office Theme</vt:lpstr>
      <vt:lpstr>Mother Tongue Other Tongue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Mother Tongue Other Tongue</dc:title>
  <dc:creator>Louise Earnshaw</dc:creator>
  <cp:lastModifiedBy>Louise Earnshaw</cp:lastModifiedBy>
  <cp:revision>32</cp:revision>
  <cp:lastPrinted>2024-11-11T08:20:10Z</cp:lastPrinted>
  <dcterms:created xsi:type="dcterms:W3CDTF">2024-11-06T10:52:50Z</dcterms:created>
  <dcterms:modified xsi:type="dcterms:W3CDTF">2025-09-04T14:57:10Z</dcterms:modified>
</cp:coreProperties>
</file>